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415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365"/>
    <a:srgbClr val="FAB482"/>
    <a:srgbClr val="FBB482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2" d="100"/>
          <a:sy n="112" d="100"/>
        </p:scale>
        <p:origin x="762" y="11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1121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6A39AF-BFCA-4FFA-AFB3-1F24FD8A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3848"/>
            <a:ext cx="8642349" cy="5541640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56" y="1772816"/>
            <a:ext cx="330671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Wissen hilft, den Wald zu schützen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731837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Äthiopien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47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„Neben ihrer ökologischen </a:t>
            </a:r>
            <a:r>
              <a:rPr lang="de-DE" b="0" dirty="0" smtClean="0"/>
              <a:t>haben sie auch eine spirituelle Funktion“, </a:t>
            </a:r>
            <a:r>
              <a:rPr lang="de-DE" b="0" dirty="0"/>
              <a:t>weiß </a:t>
            </a:r>
            <a:r>
              <a:rPr lang="de-DE" b="0" dirty="0" err="1"/>
              <a:t>Ketema</a:t>
            </a:r>
            <a:r>
              <a:rPr lang="de-DE" b="0" dirty="0"/>
              <a:t>. </a:t>
            </a:r>
            <a:r>
              <a:rPr lang="de-DE" b="0" dirty="0" smtClean="0"/>
              <a:t>So beten die Priester im Schatten der Bäume. </a:t>
            </a:r>
            <a:r>
              <a:rPr lang="de-DE" b="0" dirty="0"/>
              <a:t>Doch auch </a:t>
            </a:r>
            <a:r>
              <a:rPr lang="de-DE" b="0" dirty="0" smtClean="0"/>
              <a:t>die Kirchenwälder </a:t>
            </a:r>
            <a:r>
              <a:rPr lang="de-DE" b="0" dirty="0"/>
              <a:t>sind bedroht.</a:t>
            </a:r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1BCD27-5FEA-48FC-9BAE-EF21498EA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40" y="3105150"/>
            <a:ext cx="425027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D3F2FC3-2987-4F5C-9AA0-2AE079DE3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898" y="3105150"/>
            <a:ext cx="425027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CDC34C-C1AF-4890-A87F-96A81C33A6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926" y="260350"/>
            <a:ext cx="4243569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7DCFE8-CC5F-4026-85E4-C274E258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94" y="260350"/>
            <a:ext cx="424356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Denn um über die Runden zu kommen, schlagen die Menschen </a:t>
            </a:r>
            <a:r>
              <a:rPr lang="de-DE" b="0" dirty="0" smtClean="0"/>
              <a:t>auch hier Feuerholz. „Dass ich früher hier Bäume gefällt habe, tut mir sehr leid“, sagt </a:t>
            </a:r>
            <a:r>
              <a:rPr lang="de-DE" b="0" dirty="0" err="1" smtClean="0"/>
              <a:t>Melkie</a:t>
            </a:r>
            <a:r>
              <a:rPr lang="de-DE" b="0" dirty="0" smtClean="0"/>
              <a:t> Getachew.</a:t>
            </a:r>
            <a:endParaRPr lang="de-DE" b="0" dirty="0"/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D580D6-7D97-4389-88DE-51840F0D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7" y="260350"/>
            <a:ext cx="4238886" cy="55447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531C1E-D4E1-4FBB-97B7-256037A35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2"/>
            <a:ext cx="425078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Hütte liegt ganz in der Nähe. Das Grundstück ist ordentlich eingefasst und mit einem Zaun geschützt. Es beherbergt eine Kuh sowie mehrere Schafe und Hühner.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1C2214-D9C8-4067-B882-8611AB50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2844"/>
            <a:ext cx="4249737" cy="55426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FD27E0-85FC-428C-A8AD-A991EAA51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6D89A9C-84B6-4725-9F96-373F73EE0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04" y="3105150"/>
            <a:ext cx="424215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notwendige </a:t>
            </a:r>
            <a:r>
              <a:rPr lang="de-DE" b="0" dirty="0" smtClean="0"/>
              <a:t>Know-how </a:t>
            </a:r>
            <a:r>
              <a:rPr lang="de-DE" b="0" dirty="0"/>
              <a:t>vermittelten ihm Mitarbeitende </a:t>
            </a:r>
            <a:r>
              <a:rPr lang="de-DE" b="0" dirty="0" smtClean="0"/>
              <a:t>des </a:t>
            </a:r>
            <a:r>
              <a:rPr lang="de-DE" b="0" dirty="0"/>
              <a:t>P</a:t>
            </a:r>
            <a:r>
              <a:rPr lang="de-DE" b="0" dirty="0" smtClean="0"/>
              <a:t>rojektes. </a:t>
            </a:r>
            <a:r>
              <a:rPr lang="de-DE" b="0" dirty="0"/>
              <a:t>Sie schulen die Menschen in </a:t>
            </a:r>
            <a:r>
              <a:rPr lang="de-DE" b="0" dirty="0" smtClean="0"/>
              <a:t>nachhaltigem Anbau </a:t>
            </a:r>
            <a:r>
              <a:rPr lang="de-DE" b="0" dirty="0"/>
              <a:t>und umweltschonender Tier­zucht. 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DC4CC8-9A04-4F1E-918E-7EFD4746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93" y="254990"/>
            <a:ext cx="4239970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C7F882-BAEA-4650-B8F3-668D990E1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7961B5-E228-4F0A-B126-6AB30E57C0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2"/>
            <a:ext cx="4249736" cy="26930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B78FFB4-8341-4793-B840-AE36570D98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93" y="3105151"/>
            <a:ext cx="423997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Melkies</a:t>
            </a:r>
            <a:r>
              <a:rPr lang="de-DE" b="0" dirty="0"/>
              <a:t> Familie geht es seitdem deutlich besser. „Früher aßen wir oft nur einmal am Tag. Doch nun können wir unseren Kindern </a:t>
            </a:r>
            <a:r>
              <a:rPr lang="de-DE" b="0" dirty="0" smtClean="0"/>
              <a:t>täglich drei </a:t>
            </a:r>
            <a:r>
              <a:rPr lang="de-DE" b="0" dirty="0"/>
              <a:t>Mahlzeiten </a:t>
            </a:r>
            <a:r>
              <a:rPr lang="de-DE" b="0" dirty="0" smtClean="0"/>
              <a:t>geben</a:t>
            </a:r>
            <a:r>
              <a:rPr lang="de-DE" b="0" dirty="0"/>
              <a:t>“, sagt er.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463380-9E8A-49E8-A73C-9A6E1FF36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 Sohn </a:t>
            </a:r>
            <a:r>
              <a:rPr lang="de-DE" b="0" dirty="0" err="1"/>
              <a:t>Beruk</a:t>
            </a:r>
            <a:r>
              <a:rPr lang="de-DE" b="0" dirty="0"/>
              <a:t> füttert die Schafe. Für sie gibt es einen Sud aus den Resten des selbst gebrauten Weizenbieres. Er ist sehr nahrhaft und gibt den Tieren Kraft. </a:t>
            </a:r>
            <a:endParaRPr lang="de-DE" b="0" spc="-2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DC04BA-1623-447E-AC96-FFF72182E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33762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4087B2-5638-4D1D-9C3A-CF7FB5B8E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00" y="260350"/>
            <a:ext cx="423376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die Hänge, die für die Aufforstung bestimmt sind, dürfen die Schafe auf keinen Fall. Deshalb </a:t>
            </a:r>
            <a:r>
              <a:rPr lang="de-DE" b="0" dirty="0" smtClean="0"/>
              <a:t>haben Projektmitarbeitende Zäune </a:t>
            </a:r>
            <a:r>
              <a:rPr lang="de-DE" b="0" dirty="0"/>
              <a:t>errichtet und Wächter angestellt.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850B87-7E44-449C-82F5-3539A3F0D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6006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6F4BC1-D273-4280-94DA-CF65E3639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804" y="3105150"/>
            <a:ext cx="424375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2D7E39-1FC4-44F7-8BB8-9F1A6B361A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15606"/>
            <a:ext cx="4249738" cy="26898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</a:t>
            </a:r>
            <a:r>
              <a:rPr lang="de-DE" b="0" dirty="0" err="1"/>
              <a:t>Melkie</a:t>
            </a:r>
            <a:r>
              <a:rPr lang="de-DE" b="0" dirty="0"/>
              <a:t> im Kir­chen­wald arbeitet, gehen alle seine Kinder zur Schule. </a:t>
            </a:r>
            <a:r>
              <a:rPr lang="de-DE" b="0" dirty="0" err="1"/>
              <a:t>Ageritu</a:t>
            </a:r>
            <a:r>
              <a:rPr lang="de-DE" b="0" dirty="0"/>
              <a:t>, seine Frau, hat einen Wunsch: „Ich möchte, dass sie ihre Ausbildung erfolgreich abschließen.“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B38591-E2CB-48CA-A454-F5725287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49"/>
            <a:ext cx="4249737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C9B7EE-9EA8-4678-B8F9-D12BC7188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5545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 Mann hat noch einen weiteren Wunsch: „Wir wollen dem Wald etwas zurückgeben. Sonst haben wir bald ein Wasser­problem. Es ist höchste Zeit, den Wald zu schützen.“</a:t>
            </a:r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6CE993-EBB3-4A4B-A19B-6091F6FF0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33" y="260350"/>
            <a:ext cx="863554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GB" b="0" dirty="0"/>
              <a:t>Ethiopian Orthodox Church – Development Inter-Church Aid Commission (EOC-DICAC)</a:t>
            </a:r>
            <a:r>
              <a:rPr lang="de-DE" b="0" dirty="0"/>
              <a:t> </a:t>
            </a:r>
          </a:p>
          <a:p>
            <a:r>
              <a:rPr lang="de-DE" b="0" dirty="0"/>
              <a:t>aus Äthiopien.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Wissen hilft, den Wald zu schützen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 smtClean="0">
                <a:cs typeface="Arial" panose="020B0604020202020204" pitchFamily="34" charset="0"/>
              </a:rPr>
              <a:t>www.brot-fuer-die-welt.de/projekte/aethiopien-kirchenwaelder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/>
              <a:t>Dorit Kristine Arndt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Christof </a:t>
            </a:r>
            <a:r>
              <a:rPr lang="de-DE" b="0" dirty="0" smtClean="0"/>
              <a:t>Krackhardt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Äthiopien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249" y="3120254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Äthiopien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72492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77338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Äthiopien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1.104.300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108,4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98,1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4,8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60,5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65,5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42,8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58,9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2.200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D6E7052-BF45-4F6C-B15B-08C9F93E8755}"/>
              </a:ext>
            </a:extLst>
          </p:cNvPr>
          <p:cNvSpPr/>
          <p:nvPr/>
        </p:nvSpPr>
        <p:spPr>
          <a:xfrm>
            <a:off x="5124450" y="3074194"/>
            <a:ext cx="354993" cy="302419"/>
          </a:xfrm>
          <a:custGeom>
            <a:avLst/>
            <a:gdLst>
              <a:gd name="connsiteX0" fmla="*/ 85725 w 354993"/>
              <a:gd name="connsiteY0" fmla="*/ 2381 h 302419"/>
              <a:gd name="connsiteX1" fmla="*/ 85725 w 354993"/>
              <a:gd name="connsiteY1" fmla="*/ 2381 h 302419"/>
              <a:gd name="connsiteX2" fmla="*/ 80962 w 354993"/>
              <a:gd name="connsiteY2" fmla="*/ 23813 h 302419"/>
              <a:gd name="connsiteX3" fmla="*/ 71437 w 354993"/>
              <a:gd name="connsiteY3" fmla="*/ 38100 h 302419"/>
              <a:gd name="connsiteX4" fmla="*/ 69056 w 354993"/>
              <a:gd name="connsiteY4" fmla="*/ 45244 h 302419"/>
              <a:gd name="connsiteX5" fmla="*/ 59531 w 354993"/>
              <a:gd name="connsiteY5" fmla="*/ 59531 h 302419"/>
              <a:gd name="connsiteX6" fmla="*/ 54769 w 354993"/>
              <a:gd name="connsiteY6" fmla="*/ 73819 h 302419"/>
              <a:gd name="connsiteX7" fmla="*/ 52387 w 354993"/>
              <a:gd name="connsiteY7" fmla="*/ 80963 h 302419"/>
              <a:gd name="connsiteX8" fmla="*/ 47625 w 354993"/>
              <a:gd name="connsiteY8" fmla="*/ 88106 h 302419"/>
              <a:gd name="connsiteX9" fmla="*/ 35719 w 354993"/>
              <a:gd name="connsiteY9" fmla="*/ 104775 h 302419"/>
              <a:gd name="connsiteX10" fmla="*/ 30956 w 354993"/>
              <a:gd name="connsiteY10" fmla="*/ 111919 h 302419"/>
              <a:gd name="connsiteX11" fmla="*/ 23812 w 354993"/>
              <a:gd name="connsiteY11" fmla="*/ 138113 h 302419"/>
              <a:gd name="connsiteX12" fmla="*/ 21431 w 354993"/>
              <a:gd name="connsiteY12" fmla="*/ 159544 h 302419"/>
              <a:gd name="connsiteX13" fmla="*/ 16669 w 354993"/>
              <a:gd name="connsiteY13" fmla="*/ 173831 h 302419"/>
              <a:gd name="connsiteX14" fmla="*/ 0 w 354993"/>
              <a:gd name="connsiteY14" fmla="*/ 178594 h 302419"/>
              <a:gd name="connsiteX15" fmla="*/ 11906 w 354993"/>
              <a:gd name="connsiteY15" fmla="*/ 200025 h 302419"/>
              <a:gd name="connsiteX16" fmla="*/ 26194 w 354993"/>
              <a:gd name="connsiteY16" fmla="*/ 211931 h 302419"/>
              <a:gd name="connsiteX17" fmla="*/ 30956 w 354993"/>
              <a:gd name="connsiteY17" fmla="*/ 219075 h 302419"/>
              <a:gd name="connsiteX18" fmla="*/ 33337 w 354993"/>
              <a:gd name="connsiteY18" fmla="*/ 226219 h 302419"/>
              <a:gd name="connsiteX19" fmla="*/ 40481 w 354993"/>
              <a:gd name="connsiteY19" fmla="*/ 230981 h 302419"/>
              <a:gd name="connsiteX20" fmla="*/ 50006 w 354993"/>
              <a:gd name="connsiteY20" fmla="*/ 245269 h 302419"/>
              <a:gd name="connsiteX21" fmla="*/ 52387 w 354993"/>
              <a:gd name="connsiteY21" fmla="*/ 264319 h 302419"/>
              <a:gd name="connsiteX22" fmla="*/ 54769 w 354993"/>
              <a:gd name="connsiteY22" fmla="*/ 271463 h 302419"/>
              <a:gd name="connsiteX23" fmla="*/ 69056 w 354993"/>
              <a:gd name="connsiteY23" fmla="*/ 276225 h 302419"/>
              <a:gd name="connsiteX24" fmla="*/ 76200 w 354993"/>
              <a:gd name="connsiteY24" fmla="*/ 280988 h 302419"/>
              <a:gd name="connsiteX25" fmla="*/ 104775 w 354993"/>
              <a:gd name="connsiteY25" fmla="*/ 285750 h 302419"/>
              <a:gd name="connsiteX26" fmla="*/ 116681 w 354993"/>
              <a:gd name="connsiteY26" fmla="*/ 295275 h 302419"/>
              <a:gd name="connsiteX27" fmla="*/ 133350 w 354993"/>
              <a:gd name="connsiteY27" fmla="*/ 302419 h 302419"/>
              <a:gd name="connsiteX28" fmla="*/ 154781 w 354993"/>
              <a:gd name="connsiteY28" fmla="*/ 300038 h 302419"/>
              <a:gd name="connsiteX29" fmla="*/ 161925 w 354993"/>
              <a:gd name="connsiteY29" fmla="*/ 295275 h 302419"/>
              <a:gd name="connsiteX30" fmla="*/ 169069 w 354993"/>
              <a:gd name="connsiteY30" fmla="*/ 292894 h 302419"/>
              <a:gd name="connsiteX31" fmla="*/ 173831 w 354993"/>
              <a:gd name="connsiteY31" fmla="*/ 285750 h 302419"/>
              <a:gd name="connsiteX32" fmla="*/ 214312 w 354993"/>
              <a:gd name="connsiteY32" fmla="*/ 290513 h 302419"/>
              <a:gd name="connsiteX33" fmla="*/ 235744 w 354993"/>
              <a:gd name="connsiteY33" fmla="*/ 283369 h 302419"/>
              <a:gd name="connsiteX34" fmla="*/ 250031 w 354993"/>
              <a:gd name="connsiteY34" fmla="*/ 273844 h 302419"/>
              <a:gd name="connsiteX35" fmla="*/ 257175 w 354993"/>
              <a:gd name="connsiteY35" fmla="*/ 269081 h 302419"/>
              <a:gd name="connsiteX36" fmla="*/ 278606 w 354993"/>
              <a:gd name="connsiteY36" fmla="*/ 261938 h 302419"/>
              <a:gd name="connsiteX37" fmla="*/ 285750 w 354993"/>
              <a:gd name="connsiteY37" fmla="*/ 259556 h 302419"/>
              <a:gd name="connsiteX38" fmla="*/ 302419 w 354993"/>
              <a:gd name="connsiteY38" fmla="*/ 254794 h 302419"/>
              <a:gd name="connsiteX39" fmla="*/ 311944 w 354993"/>
              <a:gd name="connsiteY39" fmla="*/ 240506 h 302419"/>
              <a:gd name="connsiteX40" fmla="*/ 326231 w 354993"/>
              <a:gd name="connsiteY40" fmla="*/ 226219 h 302419"/>
              <a:gd name="connsiteX41" fmla="*/ 338137 w 354993"/>
              <a:gd name="connsiteY41" fmla="*/ 211931 h 302419"/>
              <a:gd name="connsiteX42" fmla="*/ 342900 w 354993"/>
              <a:gd name="connsiteY42" fmla="*/ 204788 h 302419"/>
              <a:gd name="connsiteX43" fmla="*/ 350044 w 354993"/>
              <a:gd name="connsiteY43" fmla="*/ 202406 h 302419"/>
              <a:gd name="connsiteX44" fmla="*/ 354806 w 354993"/>
              <a:gd name="connsiteY44" fmla="*/ 195263 h 302419"/>
              <a:gd name="connsiteX45" fmla="*/ 352425 w 354993"/>
              <a:gd name="connsiteY45" fmla="*/ 178594 h 302419"/>
              <a:gd name="connsiteX46" fmla="*/ 345281 w 354993"/>
              <a:gd name="connsiteY46" fmla="*/ 173831 h 302419"/>
              <a:gd name="connsiteX47" fmla="*/ 326231 w 354993"/>
              <a:gd name="connsiteY47" fmla="*/ 169069 h 302419"/>
              <a:gd name="connsiteX48" fmla="*/ 319087 w 354993"/>
              <a:gd name="connsiteY48" fmla="*/ 166688 h 302419"/>
              <a:gd name="connsiteX49" fmla="*/ 304800 w 354993"/>
              <a:gd name="connsiteY49" fmla="*/ 159544 h 302419"/>
              <a:gd name="connsiteX50" fmla="*/ 290512 w 354993"/>
              <a:gd name="connsiteY50" fmla="*/ 152400 h 302419"/>
              <a:gd name="connsiteX51" fmla="*/ 269081 w 354993"/>
              <a:gd name="connsiteY51" fmla="*/ 150019 h 302419"/>
              <a:gd name="connsiteX52" fmla="*/ 245269 w 354993"/>
              <a:gd name="connsiteY52" fmla="*/ 142875 h 302419"/>
              <a:gd name="connsiteX53" fmla="*/ 238125 w 354993"/>
              <a:gd name="connsiteY53" fmla="*/ 140494 h 302419"/>
              <a:gd name="connsiteX54" fmla="*/ 233362 w 354993"/>
              <a:gd name="connsiteY54" fmla="*/ 123825 h 302419"/>
              <a:gd name="connsiteX55" fmla="*/ 223837 w 354993"/>
              <a:gd name="connsiteY55" fmla="*/ 109538 h 302419"/>
              <a:gd name="connsiteX56" fmla="*/ 219075 w 354993"/>
              <a:gd name="connsiteY56" fmla="*/ 90488 h 302419"/>
              <a:gd name="connsiteX57" fmla="*/ 204787 w 354993"/>
              <a:gd name="connsiteY57" fmla="*/ 88106 h 302419"/>
              <a:gd name="connsiteX58" fmla="*/ 200025 w 354993"/>
              <a:gd name="connsiteY58" fmla="*/ 80963 h 302419"/>
              <a:gd name="connsiteX59" fmla="*/ 202406 w 354993"/>
              <a:gd name="connsiteY59" fmla="*/ 35719 h 302419"/>
              <a:gd name="connsiteX60" fmla="*/ 197644 w 354993"/>
              <a:gd name="connsiteY60" fmla="*/ 28575 h 302419"/>
              <a:gd name="connsiteX61" fmla="*/ 183356 w 354993"/>
              <a:gd name="connsiteY61" fmla="*/ 23813 h 302419"/>
              <a:gd name="connsiteX62" fmla="*/ 176212 w 354993"/>
              <a:gd name="connsiteY62" fmla="*/ 19050 h 302419"/>
              <a:gd name="connsiteX63" fmla="*/ 159544 w 354993"/>
              <a:gd name="connsiteY63" fmla="*/ 14288 h 302419"/>
              <a:gd name="connsiteX64" fmla="*/ 154781 w 354993"/>
              <a:gd name="connsiteY64" fmla="*/ 7144 h 302419"/>
              <a:gd name="connsiteX65" fmla="*/ 140494 w 354993"/>
              <a:gd name="connsiteY65" fmla="*/ 0 h 302419"/>
              <a:gd name="connsiteX66" fmla="*/ 100012 w 354993"/>
              <a:gd name="connsiteY66" fmla="*/ 2381 h 302419"/>
              <a:gd name="connsiteX67" fmla="*/ 85725 w 354993"/>
              <a:gd name="connsiteY67" fmla="*/ 2381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4993" h="302419">
                <a:moveTo>
                  <a:pt x="85725" y="2381"/>
                </a:moveTo>
                <a:lnTo>
                  <a:pt x="85725" y="2381"/>
                </a:lnTo>
                <a:cubicBezTo>
                  <a:pt x="84137" y="9525"/>
                  <a:pt x="83680" y="17018"/>
                  <a:pt x="80962" y="23813"/>
                </a:cubicBezTo>
                <a:cubicBezTo>
                  <a:pt x="78836" y="29127"/>
                  <a:pt x="71437" y="38100"/>
                  <a:pt x="71437" y="38100"/>
                </a:cubicBezTo>
                <a:cubicBezTo>
                  <a:pt x="70643" y="40481"/>
                  <a:pt x="70275" y="43050"/>
                  <a:pt x="69056" y="45244"/>
                </a:cubicBezTo>
                <a:cubicBezTo>
                  <a:pt x="66276" y="50247"/>
                  <a:pt x="59531" y="59531"/>
                  <a:pt x="59531" y="59531"/>
                </a:cubicBezTo>
                <a:lnTo>
                  <a:pt x="54769" y="73819"/>
                </a:lnTo>
                <a:cubicBezTo>
                  <a:pt x="53975" y="76200"/>
                  <a:pt x="53779" y="78874"/>
                  <a:pt x="52387" y="80963"/>
                </a:cubicBezTo>
                <a:lnTo>
                  <a:pt x="47625" y="88106"/>
                </a:lnTo>
                <a:cubicBezTo>
                  <a:pt x="42068" y="104775"/>
                  <a:pt x="47625" y="100806"/>
                  <a:pt x="35719" y="104775"/>
                </a:cubicBezTo>
                <a:cubicBezTo>
                  <a:pt x="34131" y="107156"/>
                  <a:pt x="32118" y="109304"/>
                  <a:pt x="30956" y="111919"/>
                </a:cubicBezTo>
                <a:cubicBezTo>
                  <a:pt x="27627" y="119408"/>
                  <a:pt x="24991" y="129861"/>
                  <a:pt x="23812" y="138113"/>
                </a:cubicBezTo>
                <a:cubicBezTo>
                  <a:pt x="22795" y="145228"/>
                  <a:pt x="22840" y="152496"/>
                  <a:pt x="21431" y="159544"/>
                </a:cubicBezTo>
                <a:cubicBezTo>
                  <a:pt x="20447" y="164466"/>
                  <a:pt x="21431" y="172243"/>
                  <a:pt x="16669" y="173831"/>
                </a:cubicBezTo>
                <a:cubicBezTo>
                  <a:pt x="6420" y="177248"/>
                  <a:pt x="11960" y="175604"/>
                  <a:pt x="0" y="178594"/>
                </a:cubicBezTo>
                <a:cubicBezTo>
                  <a:pt x="2481" y="186039"/>
                  <a:pt x="4887" y="195345"/>
                  <a:pt x="11906" y="200025"/>
                </a:cubicBezTo>
                <a:cubicBezTo>
                  <a:pt x="18928" y="204706"/>
                  <a:pt x="20467" y="205058"/>
                  <a:pt x="26194" y="211931"/>
                </a:cubicBezTo>
                <a:cubicBezTo>
                  <a:pt x="28026" y="214130"/>
                  <a:pt x="29676" y="216515"/>
                  <a:pt x="30956" y="219075"/>
                </a:cubicBezTo>
                <a:cubicBezTo>
                  <a:pt x="32078" y="221320"/>
                  <a:pt x="31769" y="224259"/>
                  <a:pt x="33337" y="226219"/>
                </a:cubicBezTo>
                <a:cubicBezTo>
                  <a:pt x="35125" y="228454"/>
                  <a:pt x="38100" y="229394"/>
                  <a:pt x="40481" y="230981"/>
                </a:cubicBezTo>
                <a:cubicBezTo>
                  <a:pt x="43656" y="235744"/>
                  <a:pt x="49296" y="239589"/>
                  <a:pt x="50006" y="245269"/>
                </a:cubicBezTo>
                <a:cubicBezTo>
                  <a:pt x="50800" y="251619"/>
                  <a:pt x="51242" y="258023"/>
                  <a:pt x="52387" y="264319"/>
                </a:cubicBezTo>
                <a:cubicBezTo>
                  <a:pt x="52836" y="266789"/>
                  <a:pt x="52726" y="270004"/>
                  <a:pt x="54769" y="271463"/>
                </a:cubicBezTo>
                <a:cubicBezTo>
                  <a:pt x="58854" y="274381"/>
                  <a:pt x="69056" y="276225"/>
                  <a:pt x="69056" y="276225"/>
                </a:cubicBezTo>
                <a:cubicBezTo>
                  <a:pt x="71437" y="277813"/>
                  <a:pt x="73640" y="279708"/>
                  <a:pt x="76200" y="280988"/>
                </a:cubicBezTo>
                <a:cubicBezTo>
                  <a:pt x="84177" y="284977"/>
                  <a:pt x="97989" y="284996"/>
                  <a:pt x="104775" y="285750"/>
                </a:cubicBezTo>
                <a:cubicBezTo>
                  <a:pt x="118683" y="290385"/>
                  <a:pt x="105911" y="284504"/>
                  <a:pt x="116681" y="295275"/>
                </a:cubicBezTo>
                <a:cubicBezTo>
                  <a:pt x="122163" y="300757"/>
                  <a:pt x="126063" y="300597"/>
                  <a:pt x="133350" y="302419"/>
                </a:cubicBezTo>
                <a:cubicBezTo>
                  <a:pt x="140494" y="301625"/>
                  <a:pt x="147808" y="301781"/>
                  <a:pt x="154781" y="300038"/>
                </a:cubicBezTo>
                <a:cubicBezTo>
                  <a:pt x="157558" y="299344"/>
                  <a:pt x="159365" y="296555"/>
                  <a:pt x="161925" y="295275"/>
                </a:cubicBezTo>
                <a:cubicBezTo>
                  <a:pt x="164170" y="294152"/>
                  <a:pt x="166688" y="293688"/>
                  <a:pt x="169069" y="292894"/>
                </a:cubicBezTo>
                <a:cubicBezTo>
                  <a:pt x="170656" y="290513"/>
                  <a:pt x="170991" y="286105"/>
                  <a:pt x="173831" y="285750"/>
                </a:cubicBezTo>
                <a:cubicBezTo>
                  <a:pt x="194317" y="283189"/>
                  <a:pt x="200060" y="285760"/>
                  <a:pt x="214312" y="290513"/>
                </a:cubicBezTo>
                <a:cubicBezTo>
                  <a:pt x="221456" y="288132"/>
                  <a:pt x="229478" y="287546"/>
                  <a:pt x="235744" y="283369"/>
                </a:cubicBezTo>
                <a:lnTo>
                  <a:pt x="250031" y="273844"/>
                </a:lnTo>
                <a:cubicBezTo>
                  <a:pt x="252412" y="272256"/>
                  <a:pt x="254460" y="269986"/>
                  <a:pt x="257175" y="269081"/>
                </a:cubicBezTo>
                <a:lnTo>
                  <a:pt x="278606" y="261938"/>
                </a:lnTo>
                <a:cubicBezTo>
                  <a:pt x="280987" y="261144"/>
                  <a:pt x="283315" y="260165"/>
                  <a:pt x="285750" y="259556"/>
                </a:cubicBezTo>
                <a:cubicBezTo>
                  <a:pt x="297710" y="256566"/>
                  <a:pt x="292170" y="258210"/>
                  <a:pt x="302419" y="254794"/>
                </a:cubicBezTo>
                <a:cubicBezTo>
                  <a:pt x="305594" y="250031"/>
                  <a:pt x="307897" y="244553"/>
                  <a:pt x="311944" y="240506"/>
                </a:cubicBezTo>
                <a:cubicBezTo>
                  <a:pt x="316706" y="235744"/>
                  <a:pt x="322495" y="231823"/>
                  <a:pt x="326231" y="226219"/>
                </a:cubicBezTo>
                <a:cubicBezTo>
                  <a:pt x="338053" y="208487"/>
                  <a:pt x="322862" y="230260"/>
                  <a:pt x="338137" y="211931"/>
                </a:cubicBezTo>
                <a:cubicBezTo>
                  <a:pt x="339969" y="209733"/>
                  <a:pt x="340665" y="206576"/>
                  <a:pt x="342900" y="204788"/>
                </a:cubicBezTo>
                <a:cubicBezTo>
                  <a:pt x="344860" y="203220"/>
                  <a:pt x="347663" y="203200"/>
                  <a:pt x="350044" y="202406"/>
                </a:cubicBezTo>
                <a:cubicBezTo>
                  <a:pt x="351631" y="200025"/>
                  <a:pt x="354521" y="198110"/>
                  <a:pt x="354806" y="195263"/>
                </a:cubicBezTo>
                <a:cubicBezTo>
                  <a:pt x="355364" y="189678"/>
                  <a:pt x="354704" y="183723"/>
                  <a:pt x="352425" y="178594"/>
                </a:cubicBezTo>
                <a:cubicBezTo>
                  <a:pt x="351263" y="175979"/>
                  <a:pt x="347841" y="175111"/>
                  <a:pt x="345281" y="173831"/>
                </a:cubicBezTo>
                <a:cubicBezTo>
                  <a:pt x="339839" y="171110"/>
                  <a:pt x="331662" y="170427"/>
                  <a:pt x="326231" y="169069"/>
                </a:cubicBezTo>
                <a:cubicBezTo>
                  <a:pt x="323796" y="168460"/>
                  <a:pt x="321468" y="167482"/>
                  <a:pt x="319087" y="166688"/>
                </a:cubicBezTo>
                <a:cubicBezTo>
                  <a:pt x="298622" y="153042"/>
                  <a:pt x="324512" y="169400"/>
                  <a:pt x="304800" y="159544"/>
                </a:cubicBezTo>
                <a:cubicBezTo>
                  <a:pt x="296570" y="155429"/>
                  <a:pt x="299492" y="153897"/>
                  <a:pt x="290512" y="152400"/>
                </a:cubicBezTo>
                <a:cubicBezTo>
                  <a:pt x="283422" y="151218"/>
                  <a:pt x="276225" y="150813"/>
                  <a:pt x="269081" y="150019"/>
                </a:cubicBezTo>
                <a:cubicBezTo>
                  <a:pt x="254682" y="146420"/>
                  <a:pt x="262667" y="148675"/>
                  <a:pt x="245269" y="142875"/>
                </a:cubicBezTo>
                <a:lnTo>
                  <a:pt x="238125" y="140494"/>
                </a:lnTo>
                <a:cubicBezTo>
                  <a:pt x="237563" y="138247"/>
                  <a:pt x="234917" y="126623"/>
                  <a:pt x="233362" y="123825"/>
                </a:cubicBezTo>
                <a:cubicBezTo>
                  <a:pt x="230582" y="118822"/>
                  <a:pt x="223837" y="109538"/>
                  <a:pt x="223837" y="109538"/>
                </a:cubicBezTo>
                <a:cubicBezTo>
                  <a:pt x="222250" y="103188"/>
                  <a:pt x="223423" y="95380"/>
                  <a:pt x="219075" y="90488"/>
                </a:cubicBezTo>
                <a:cubicBezTo>
                  <a:pt x="215867" y="86879"/>
                  <a:pt x="209106" y="90265"/>
                  <a:pt x="204787" y="88106"/>
                </a:cubicBezTo>
                <a:cubicBezTo>
                  <a:pt x="202228" y="86826"/>
                  <a:pt x="201612" y="83344"/>
                  <a:pt x="200025" y="80963"/>
                </a:cubicBezTo>
                <a:cubicBezTo>
                  <a:pt x="206825" y="60560"/>
                  <a:pt x="207717" y="64045"/>
                  <a:pt x="202406" y="35719"/>
                </a:cubicBezTo>
                <a:cubicBezTo>
                  <a:pt x="201879" y="32906"/>
                  <a:pt x="200071" y="30092"/>
                  <a:pt x="197644" y="28575"/>
                </a:cubicBezTo>
                <a:cubicBezTo>
                  <a:pt x="193387" y="25914"/>
                  <a:pt x="183356" y="23813"/>
                  <a:pt x="183356" y="23813"/>
                </a:cubicBezTo>
                <a:cubicBezTo>
                  <a:pt x="180975" y="22225"/>
                  <a:pt x="178772" y="20330"/>
                  <a:pt x="176212" y="19050"/>
                </a:cubicBezTo>
                <a:cubicBezTo>
                  <a:pt x="172796" y="17342"/>
                  <a:pt x="162596" y="15051"/>
                  <a:pt x="159544" y="14288"/>
                </a:cubicBezTo>
                <a:cubicBezTo>
                  <a:pt x="157956" y="11907"/>
                  <a:pt x="156805" y="9168"/>
                  <a:pt x="154781" y="7144"/>
                </a:cubicBezTo>
                <a:cubicBezTo>
                  <a:pt x="150164" y="2527"/>
                  <a:pt x="146305" y="1937"/>
                  <a:pt x="140494" y="0"/>
                </a:cubicBezTo>
                <a:cubicBezTo>
                  <a:pt x="127000" y="794"/>
                  <a:pt x="113416" y="633"/>
                  <a:pt x="100012" y="2381"/>
                </a:cubicBezTo>
                <a:cubicBezTo>
                  <a:pt x="95034" y="3030"/>
                  <a:pt x="88106" y="2381"/>
                  <a:pt x="85725" y="2381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1853" y="325875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625AAE-D239-43EF-87A7-151F411D7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61" y="260350"/>
            <a:ext cx="8634814" cy="5551764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7776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4116714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Große Teile </a:t>
            </a:r>
            <a:r>
              <a:rPr lang="de-DE" b="0" dirty="0" smtClean="0"/>
              <a:t>des </a:t>
            </a:r>
            <a:r>
              <a:rPr lang="de-DE" b="0" dirty="0"/>
              <a:t>äthiopischen </a:t>
            </a:r>
            <a:r>
              <a:rPr lang="de-DE" b="0" dirty="0" smtClean="0"/>
              <a:t>Waldbestandes wurden in den letzten Jahrzehnten gerodet. </a:t>
            </a:r>
            <a:r>
              <a:rPr lang="de-DE" b="0" dirty="0"/>
              <a:t>Bodenerosion und Wüstenbildung </a:t>
            </a:r>
            <a:r>
              <a:rPr lang="de-DE" b="0" dirty="0" smtClean="0"/>
              <a:t>schreiten immer weiter voran.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F8415F-9DF6-43E5-9632-A92A84034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D01484-7317-43C8-9EE2-759742253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099295"/>
            <a:ext cx="4249738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D1075E6-EED1-4306-B075-59A9C94FE5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Orthodoxe Kirche setzt sich für den Erhalt d</a:t>
            </a:r>
            <a:r>
              <a:rPr lang="de-DE" b="0" dirty="0" smtClean="0"/>
              <a:t>er </a:t>
            </a:r>
            <a:r>
              <a:rPr lang="de-DE" b="0" dirty="0"/>
              <a:t>W</a:t>
            </a:r>
            <a:r>
              <a:rPr lang="de-DE" b="0" dirty="0" smtClean="0"/>
              <a:t>älder rings um Kirchen und Klöster ein und schult Familien </a:t>
            </a:r>
            <a:r>
              <a:rPr lang="de-DE" b="0" dirty="0"/>
              <a:t>in deren Umgebung </a:t>
            </a:r>
            <a:r>
              <a:rPr lang="de-DE" b="0" dirty="0" smtClean="0"/>
              <a:t>in </a:t>
            </a:r>
            <a:r>
              <a:rPr lang="de-DE" b="0" dirty="0"/>
              <a:t>nachhaltiger </a:t>
            </a:r>
            <a:r>
              <a:rPr lang="de-DE" b="0" dirty="0" smtClean="0"/>
              <a:t>Landwirtschaft.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64D552-874A-4954-8FBB-444C186BD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913" y="3105150"/>
            <a:ext cx="4249650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FED4F7-4B72-4028-A430-E1B611D37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6735"/>
            <a:ext cx="4249650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50642D-2B69-4E70-B80D-BCF974B52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9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Melkie</a:t>
            </a:r>
            <a:r>
              <a:rPr lang="de-DE" b="0" dirty="0"/>
              <a:t> Getachew klettert bis in den Wipfel der Kerzenblume, einer Baumart, die nur in den Wäldern Ostafrikas wächst. Mit flinken Fingern sammelt </a:t>
            </a:r>
            <a:r>
              <a:rPr lang="de-DE" b="0" dirty="0" smtClean="0"/>
              <a:t>er deren </a:t>
            </a:r>
            <a:r>
              <a:rPr lang="de-DE" b="0" dirty="0"/>
              <a:t>Früchte ein.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04EF2-1487-4616-BBED-40015D3E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539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E4ACAD-5905-4843-B59C-A50782061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114" y="3105150"/>
            <a:ext cx="4249737" cy="27091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A8F350-66CB-4152-8DF0-24A7F3F6E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51542"/>
            <a:ext cx="4249737" cy="27091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Aufgabe ist es, von Mutterbäumen die Früchte und damit das Saatgut zu ernten. Welche Bäume dafür infrage kommen, hat er in einem Workshop </a:t>
            </a:r>
            <a:r>
              <a:rPr lang="de-DE" b="0" dirty="0" smtClean="0"/>
              <a:t>der Kirche </a:t>
            </a:r>
            <a:r>
              <a:rPr lang="de-DE" b="0" dirty="0"/>
              <a:t>gelernt.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A76078-FA7F-4780-B2B0-E8126A7B7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3E71BA1-7BFB-4B84-B023-7A85946A3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6D6205-E836-43AB-8D6B-36F5B02802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71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Die Kirchenwälder sind ein </a:t>
            </a:r>
            <a:r>
              <a:rPr lang="de-DE" b="0" dirty="0"/>
              <a:t>Zufluchtsort für bedrohte </a:t>
            </a:r>
            <a:r>
              <a:rPr lang="de-DE" b="0" dirty="0" smtClean="0"/>
              <a:t>Arten und wichtige Wasser-speicher</a:t>
            </a:r>
            <a:r>
              <a:rPr lang="de-DE" b="0" dirty="0"/>
              <a:t>. Und sie könnten </a:t>
            </a:r>
            <a:r>
              <a:rPr lang="de-DE" b="0" dirty="0" smtClean="0"/>
              <a:t>die Keimzelle </a:t>
            </a:r>
            <a:r>
              <a:rPr lang="de-DE" b="0" dirty="0"/>
              <a:t>für eine Wiederaufforstung des Landes sein.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F312A3-A449-49F2-B525-53B04AE1A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421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E05702-03AB-4771-B316-236119820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337" y="260350"/>
            <a:ext cx="42378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ECA8A9-108E-4E14-B4FB-6440A4575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868D53-654E-429B-9971-5E4A650706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Seit 1900 </a:t>
            </a:r>
            <a:r>
              <a:rPr lang="de-DE" b="0" spc="-10" dirty="0" smtClean="0"/>
              <a:t>ist </a:t>
            </a:r>
            <a:r>
              <a:rPr lang="de-DE" b="0" spc="-10" dirty="0"/>
              <a:t>der bewaldete Anteil Äthiopiens von 40 auf </a:t>
            </a:r>
            <a:r>
              <a:rPr lang="de-DE" b="0" spc="-10" dirty="0" smtClean="0"/>
              <a:t>unter fünf</a:t>
            </a:r>
            <a:r>
              <a:rPr lang="de-DE" b="0" spc="-10" dirty="0" smtClean="0"/>
              <a:t> </a:t>
            </a:r>
            <a:r>
              <a:rPr lang="de-DE" b="0" spc="-10" dirty="0" smtClean="0"/>
              <a:t>Prozent geschrumpft. </a:t>
            </a:r>
            <a:r>
              <a:rPr lang="de-DE" b="0" spc="-10" dirty="0"/>
              <a:t>Die rasant wachsende Bevölkerung </a:t>
            </a:r>
            <a:r>
              <a:rPr lang="de-DE" b="0" spc="-10" dirty="0" smtClean="0"/>
              <a:t>benötigt </a:t>
            </a:r>
            <a:r>
              <a:rPr lang="de-DE" b="0" spc="-10" dirty="0"/>
              <a:t>immer mehr </a:t>
            </a:r>
            <a:r>
              <a:rPr lang="de-DE" b="0" spc="-10" dirty="0" smtClean="0"/>
              <a:t>Flächen </a:t>
            </a:r>
            <a:r>
              <a:rPr lang="de-DE" b="0" spc="-10" dirty="0"/>
              <a:t>für die Landwirtschaft.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7322B2-F372-4373-AF25-600F18309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Nur rings um die 35.000 Kirchen und Klöster blieben bewaldete Inseln stehen. „Die Kirchenwälder haben eine lange Geschichte“, erklärt </a:t>
            </a:r>
            <a:r>
              <a:rPr lang="de-DE" b="0" dirty="0" err="1"/>
              <a:t>Mitiku</a:t>
            </a:r>
            <a:r>
              <a:rPr lang="de-DE" b="0" dirty="0"/>
              <a:t> </a:t>
            </a:r>
            <a:r>
              <a:rPr lang="de-DE" b="0" dirty="0" err="1"/>
              <a:t>Ketema</a:t>
            </a:r>
            <a:r>
              <a:rPr lang="de-DE" b="0" dirty="0"/>
              <a:t> von EOC-DICAC.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0547A3-0F32-4DCD-8339-A6BAA3BFD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39064" cy="55518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62485B-1924-49F8-8F46-97D057791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98" y="260350"/>
            <a:ext cx="4239065" cy="55518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Wissen hilft, den Wald zu schützen</dc:title>
  <dc:creator>BfdW</dc:creator>
  <cp:lastModifiedBy>thorsten.lichtblau</cp:lastModifiedBy>
  <cp:revision>1134</cp:revision>
  <dcterms:created xsi:type="dcterms:W3CDTF">2005-03-02T11:53:12Z</dcterms:created>
  <dcterms:modified xsi:type="dcterms:W3CDTF">2019-08-27T08:00:56Z</dcterms:modified>
</cp:coreProperties>
</file>