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9" r:id="rId2"/>
    <p:sldId id="413" r:id="rId3"/>
    <p:sldId id="392" r:id="rId4"/>
    <p:sldId id="422" r:id="rId5"/>
    <p:sldId id="354" r:id="rId6"/>
    <p:sldId id="370" r:id="rId7"/>
    <p:sldId id="326" r:id="rId8"/>
    <p:sldId id="423" r:id="rId9"/>
    <p:sldId id="334" r:id="rId10"/>
    <p:sldId id="382" r:id="rId11"/>
    <p:sldId id="391" r:id="rId12"/>
    <p:sldId id="385" r:id="rId13"/>
    <p:sldId id="376" r:id="rId14"/>
    <p:sldId id="386" r:id="rId15"/>
    <p:sldId id="320" r:id="rId16"/>
    <p:sldId id="330" r:id="rId17"/>
    <p:sldId id="387" r:id="rId18"/>
    <p:sldId id="384" r:id="rId19"/>
    <p:sldId id="375" r:id="rId20"/>
    <p:sldId id="426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5" clrIdx="0"/>
  <p:cmAuthor id="1" name="thomas.beckmann" initials="tbe" lastIdx="4" clrIdx="1">
    <p:extLst>
      <p:ext uri="{19B8F6BF-5375-455C-9EA6-DF929625EA0E}">
        <p15:presenceInfo xmlns:p15="http://schemas.microsoft.com/office/powerpoint/2012/main" userId="thomas.beck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3554" autoAdjust="0"/>
  </p:normalViewPr>
  <p:slideViewPr>
    <p:cSldViewPr showGuides="1">
      <p:cViewPr varScale="1">
        <p:scale>
          <a:sx n="93" d="100"/>
          <a:sy n="93" d="100"/>
        </p:scale>
        <p:origin x="1038" y="90"/>
      </p:cViewPr>
      <p:guideLst>
        <p:guide orient="horz" pos="164"/>
        <p:guide orient="horz" pos="4133"/>
        <p:guide orient="horz" pos="1956"/>
        <p:guide orient="horz" pos="3793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4036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793EA2A7-47B3-4C70-A815-FAB7B9BB8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AD63F1EB-8006-46D1-8AE8-13A709A7C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3097A276-8572-4C1E-9F96-D7E95C2F7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6499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89703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1A888A-71A9-4067-ABB3-495D8F4950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45" y="1765499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Wo Wasser Licht und Hoffnung erzeugt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1116733"/>
            <a:ext cx="35643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30185754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337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ganze Gemeinde half dabei – „auch wir Frauen“,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betont 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Mario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Chics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Ehefrau </a:t>
            </a:r>
            <a:r>
              <a:rPr lang="de-DE" sz="1800" b="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Natividad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370510-B2F7-4524-9F50-F41B31D8A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7166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8B5C27-196F-467B-BB57-945A4EA15D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Im Jahr 2012 konnte die Turbine schließlich ans Netz gehen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Anschließend feierte die Gemeinde ein rauschendes Fest.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784145-B88B-402A-A0B1-C03B6B237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CA8818-5FFA-4840-8DA4-3F1AF856A1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1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B5BA55-75AE-4C29-A650-349FA5FE5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9"/>
            <a:ext cx="4249737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either hat sich das Leben rasant verändert. Geschäfte sind länger auf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eine Schweißerei hat eröffnet und einen Handyladen gibt’s jetzt auch.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8AFA63-2A84-4FCB-A902-509497A3D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1"/>
            <a:ext cx="4249738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694178-2FC2-46B6-A2AA-4AFE152CAE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C1EC23-73E5-4757-8AAC-8CEA28F1CE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8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Mario Chic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der von einem Arbeitsaufenthalt in den USA elektrische Sägen und Hobel mitgebracht hat, will eine Schreinerei aufmachen.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57D3E9-4EE7-4099-BFFA-CDD2A0E2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4249740" cy="55468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B12255-1DFF-4C4E-A24E-3DC532BCF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9" cy="26960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0C4C18-1665-4CAC-9AFF-3A59E2F93F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9392"/>
            <a:ext cx="4249737" cy="26960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Seine Tochter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Bertina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 eine Frauengruppe gegründet, die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einen kleinen Stall mit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Legehennen unterhält.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Eier verkaufen sie.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C69A26-ED70-4F35-AFA1-CEEEC6B8D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5180"/>
            <a:ext cx="4249737" cy="55403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9BEA91-2045-4DA6-9A13-ED2C1CB8A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5179"/>
            <a:ext cx="4249738" cy="55403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Andere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Frauengruppen stellen Seifen her oder betreiben eine Saatgutbank, um die Abhängigkeit von Händlern zu verringern.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780662-36FB-415E-876A-74197229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A4CDB4-A905-42AF-A00C-4B296FE01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Kinder brauchen keine Kerzen mehr, um abends zu lernen. Jugendliche können per Handy und Computer ein Fernstudium absolvieren.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DFAAEF-FCEE-4F12-B0E5-8B03A22EA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19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1F04D2-4B12-4C06-8D03-448634A193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645" y="260350"/>
            <a:ext cx="4250530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4221D5-4088-4AB1-B6B2-4992A5B41D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7041" cy="27068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4F6602-CD02-4C07-9869-96D3014348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5150"/>
            <a:ext cx="4249738" cy="27068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der Gesundheitsstation gibt es jetzt Licht, einen Kühlschrank für Impfstoffe, einen Brutkasten und sogar ein Ultraschallgerät.</a:t>
            </a:r>
            <a:endParaRPr lang="de-DE" sz="1800" b="0" dirty="0">
              <a:latin typeface="Georgia" panose="02040502050405020303" pitchFamily="18" charset="0"/>
              <a:ea typeface="GalaxieCopernicus-Book" panose="020000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D362DB-9FF5-479C-97A0-6E5FA7DC0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360" y="260351"/>
            <a:ext cx="4249737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62D024-9B49-4877-A6F8-76601E8563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7580CA-0D71-4B00-8E85-F3A8F94D50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360" y="3105150"/>
            <a:ext cx="4268404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Licht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 La Gloria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strahlt weit aus: Andere wollen dem Beispiel nacheifern. „Plötzlich werden wir wahrgenommen“, freut sich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Bertina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1C1B3E-17C0-404C-88CC-D587A755EA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5" y="260350"/>
            <a:ext cx="863424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spc="-1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ACTuando</a:t>
            </a:r>
            <a:r>
              <a:rPr lang="en-US" b="0" spc="-1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Juntas </a:t>
            </a:r>
            <a:r>
              <a:rPr lang="en-US" b="0" spc="-1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Jotay</a:t>
            </a:r>
            <a:r>
              <a:rPr lang="en-US" b="0" spc="-1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(JOTAY) </a:t>
            </a:r>
            <a:r>
              <a:rPr lang="de-DE" b="0" dirty="0"/>
              <a:t>aus Guatemala.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Wo Wasser Licht und Hoffnung erzeugt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www.brot-fuer-die-welt.de/projekte/guatemala-wasserkraft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Knödl, 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Franziska Reich (</a:t>
            </a:r>
            <a:r>
              <a:rPr lang="de-DE" b="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V.i.S.d.P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.)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Sandra </a:t>
            </a:r>
            <a:r>
              <a:rPr lang="de-DE" altLang="de-DE" b="0" dirty="0" err="1">
                <a:cs typeface="Times New Roman" panose="02020603050405020304" pitchFamily="18" charset="0"/>
              </a:rPr>
              <a:t>Weiss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i="0" u="none" strike="noStrike" baseline="0" dirty="0"/>
              <a:t>Florian Kopp, Frank Schultze (Folie 3, oben l.), Thomas Lohnes (Folie 3, unten l.; r.)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2021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8956C7F-BEB2-4A88-8609-D428FFBF2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224" y="3573463"/>
            <a:ext cx="4933951" cy="22320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Guatemala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Guatemala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108.889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17,4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Säuglingssterblichkeit</a:t>
            </a:r>
            <a:r>
              <a:rPr lang="de-DE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%	2,7	0,3</a:t>
            </a: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23,2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2,7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48,2	22,5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4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12,4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 err="1">
                <a:cs typeface="Arial" panose="020B0604020202020204" pitchFamily="34" charset="0"/>
              </a:rPr>
              <a:t>Analphabetenrate</a:t>
            </a:r>
            <a:r>
              <a:rPr lang="de-DE" altLang="de-DE" sz="1200" dirty="0">
                <a:cs typeface="Arial" panose="020B0604020202020204" pitchFamily="34" charset="0"/>
              </a:rPr>
              <a:t>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18,5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CO2-Ausstoß pro Kopf</a:t>
            </a:r>
            <a:r>
              <a:rPr lang="de-DE" sz="1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Tonnen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1,0	10,6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8.317	53.919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(2021)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5ABFBFD8-AA42-492B-8185-5C124CE1198C}"/>
              </a:ext>
            </a:extLst>
          </p:cNvPr>
          <p:cNvSpPr/>
          <p:nvPr/>
        </p:nvSpPr>
        <p:spPr>
          <a:xfrm>
            <a:off x="6264608" y="4643107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30C6318-C6A2-42D7-BD70-DFE176A9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505" y="4470874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La Gloria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C61BB66-CEFB-4172-B7AE-6E09C66F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483" y="4847224"/>
            <a:ext cx="153372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Guatemala-Stadt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ECA44EA-432F-4FED-BF43-5046E86F44DE}"/>
              </a:ext>
            </a:extLst>
          </p:cNvPr>
          <p:cNvGrpSpPr/>
          <p:nvPr/>
        </p:nvGrpSpPr>
        <p:grpSpPr>
          <a:xfrm>
            <a:off x="6317331" y="4983897"/>
            <a:ext cx="90873" cy="90873"/>
            <a:chOff x="7058657" y="1304764"/>
            <a:chExt cx="90873" cy="9087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CAC6DC0-A7B8-4BEA-8AB2-8B44105CA018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BA5308A0-2336-4D29-9B88-3DD613EDAEFE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40D976BD-AE0D-4049-ADAC-9C0C62710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36451" cy="5545138"/>
          </a:xfrm>
          <a:prstGeom prst="rect">
            <a:avLst/>
          </a:prstGeom>
        </p:spPr>
      </p:pic>
      <p:sp>
        <p:nvSpPr>
          <p:cNvPr id="23" name="Rechteck 16">
            <a:extLst>
              <a:ext uri="{FF2B5EF4-FFF2-40B4-BE49-F238E27FC236}">
                <a16:creationId xmlns:a16="http://schemas.microsoft.com/office/drawing/2014/main" id="{D5EA71E6-FC4A-456E-ABCE-01BEBA07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698" y="1568019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GUATEMALA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2374A2C-0C92-4DAF-B53E-B1F1683A24A6}"/>
              </a:ext>
            </a:extLst>
          </p:cNvPr>
          <p:cNvCxnSpPr>
            <a:cxnSpLocks/>
          </p:cNvCxnSpPr>
          <p:nvPr/>
        </p:nvCxnSpPr>
        <p:spPr>
          <a:xfrm>
            <a:off x="1259632" y="1736812"/>
            <a:ext cx="3960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hteck 16">
            <a:extLst>
              <a:ext uri="{FF2B5EF4-FFF2-40B4-BE49-F238E27FC236}">
                <a16:creationId xmlns:a16="http://schemas.microsoft.com/office/drawing/2014/main" id="{A162395B-4C10-4732-9CB8-91C622636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343" y="4125905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GUATEMALA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1E1EAD2-2241-422F-AFD4-E385EDDE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249" y="3843296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MEXIKO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7986F61-C421-4EFA-874E-A12CDB2BE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647" y="3794028"/>
            <a:ext cx="1045632" cy="33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BELIZE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75010C4-37BE-460E-B09D-28415F52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4872852"/>
            <a:ext cx="1387329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>
                <a:cs typeface="Arial" panose="020B0604020202020204" pitchFamily="34" charset="0"/>
              </a:rPr>
              <a:t>HONDURAS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9193F6-D55C-4D5A-9649-F32FD25B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405" y="5346096"/>
            <a:ext cx="1387329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EL SALVADOR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3FAB62-07C3-4919-832A-AC7DC5444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89" y="260350"/>
            <a:ext cx="8635686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85" y="4581128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85" y="52647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412051219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01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70 Prozent der Bevölkerung Guatemalas leben in Armut, die Hälfte ist unterernährt: der traurige Spitzenrang in Lateinamerika.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4AFCC7-5DEC-4DFF-8504-9EF94167E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5645"/>
            <a:ext cx="4249737" cy="55398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F6A476-B3E2-4EF3-8431-A653F55E4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89E95E-2081-4086-935F-EA8646568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4" y="260350"/>
            <a:ext cx="4249736" cy="269504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Indigene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amilien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sind besonders benachteiligt. Oft leben sie in Dörfern ohne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befestige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Straßen, Wasserleitungen und Strom.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472294-46AE-488D-BD99-111440F39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2052638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1D5DD7A-A9B3-475A-AE8E-95A2BABCA5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6" y="268272"/>
            <a:ext cx="6445250" cy="55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Dabei wird im Norden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Landes eigentlich genug Strom produziert – wie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hier an der Talsperre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Chixoy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Doch der wird ins Ausland exportiert.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D22AD8-0A22-450B-9482-BD920200D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97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Irgendwann waren die Indigenen es leid, ihre Benachteiligung einfach hinzunehmen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Sie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beschlossen, ihren eigenen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Strom zu erzeugen.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805F8E-424C-4C5B-9AED-0B0F4E0D8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643438" y="260350"/>
            <a:ext cx="4249737" cy="269991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D2231A-24CC-463E-B661-0BBD8FA345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167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9924E0-8C8D-4DDD-A2D7-C9C426C033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574"/>
            <a:ext cx="4249737" cy="26999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01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„Mit dieser Idee kamen sie 2010 auf uns zu“, erinnert sich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Cruz,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dessen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Organisation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MadreSelva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die Indigenen unterstützt.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E6D346-1E2D-4809-9688-702D0CEAF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50" y="260350"/>
            <a:ext cx="864522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">
            <a:extLst>
              <a:ext uri="{FF2B5EF4-FFF2-40B4-BE49-F238E27FC236}">
                <a16:creationId xmlns:a16="http://schemas.microsoft.com/office/drawing/2014/main" id="{5220CA85-3569-477B-B895-DD501D30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 Dorf La Gloria wurde das Vorhaben in die Tat umgesetzt. Hier lebt Mitinitiator </a:t>
            </a:r>
            <a:r>
              <a:rPr lang="de-DE" sz="1800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Mario Chic mit Ehefrau </a:t>
            </a:r>
            <a:r>
              <a:rPr lang="de-DE" sz="1800" b="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Natividad</a:t>
            </a:r>
            <a:r>
              <a:rPr lang="de-DE" sz="1800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und seinen vier Kindern.</a:t>
            </a:r>
            <a:endParaRPr lang="de-DE" sz="1800" b="0" spc="-2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690453-0648-4122-BC52-252ADB283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06" y="260348"/>
            <a:ext cx="4249738" cy="55451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1799F24-4373-4EDC-A7E7-E19809D79D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5933" cy="27003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E6D18EA-2BD1-411B-93E8-1DED63A161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49"/>
            <a:ext cx="4249737" cy="2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3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Gemeindemitglieder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leiteten einen Teil des Flusses um, stellten Strommasten auf und bauten ein kleines Elektrizitätswerk.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5F0959-7741-4C91-82E2-87D0EC479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641" y="3105150"/>
            <a:ext cx="4258534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CE60A0-4DF3-4C76-B049-3FBF1EEFF6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622" y="260351"/>
            <a:ext cx="4249739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8F8AAF-22D7-4E3A-8EAB-30744F94C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60350"/>
            <a:ext cx="4249739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1266</cp:revision>
  <dcterms:created xsi:type="dcterms:W3CDTF">2005-03-02T11:53:12Z</dcterms:created>
  <dcterms:modified xsi:type="dcterms:W3CDTF">2021-07-29T13:56:25Z</dcterms:modified>
</cp:coreProperties>
</file>