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780" y="-42"/>
      </p:cViewPr>
      <p:guideLst>
        <p:guide orient="horz" pos="164"/>
        <p:guide orient="horz" pos="4110"/>
        <p:guide orient="horz" pos="1956"/>
        <p:guide orient="horz" pos="3748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444915A-8AD3-4279-A83C-C75FD2720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74" y="260350"/>
            <a:ext cx="8642349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172" y="3925985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Bio-Bananen für den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Fairen Handel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198" y="3248980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Peru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La </a:t>
            </a:r>
            <a:r>
              <a:rPr lang="de-DE" b="0" dirty="0" err="1"/>
              <a:t>Huaca</a:t>
            </a:r>
            <a:r>
              <a:rPr lang="de-DE" b="0" dirty="0"/>
              <a:t> liegt in einem kargen Tal. Doch dank des Flusses </a:t>
            </a:r>
            <a:r>
              <a:rPr lang="de-DE" b="0" dirty="0" err="1"/>
              <a:t>Chira</a:t>
            </a:r>
            <a:r>
              <a:rPr lang="de-DE" b="0" dirty="0"/>
              <a:t> ist diese Gegend zu einem wichtigen Anbaugebiet geworden – nun profitieren auch die Kleinbauern davon.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01FD289-7C63-4161-9481-E94739C2F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55353"/>
            <a:ext cx="4257435" cy="27053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74ACD65-8CBA-4F49-9687-9EA11EAA07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59" y="3106810"/>
            <a:ext cx="4242615" cy="26986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4983BD4-7C0F-4AC0-A6AB-22DDF9861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61" y="260350"/>
            <a:ext cx="4242614" cy="2700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5A2791C4-06AE-4B4B-BEED-F03F848FC2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099379"/>
            <a:ext cx="4257435" cy="27061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Früher baute Francisco Mais, Maniok und Süßkartoffeln an. Doch er fand nicht </a:t>
            </a:r>
            <a:r>
              <a:rPr lang="de-DE" b="0" dirty="0" err="1"/>
              <a:t>genü-gend</a:t>
            </a:r>
            <a:r>
              <a:rPr lang="de-DE" b="0" dirty="0"/>
              <a:t> Abnehmer für seine Produkte. „Wir waren arme Nichts­nutze“, sagt er selbst.</a:t>
            </a:r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B069748-76E9-45E1-93DC-EBB436C1C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64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Wie viele andere wollte er auf Bananen umstellen. Doch Bananen brauchen Zeit, und für eine rentable Export-Produktion sind teure Reinigungs- und Sortieranlagen vonnöten.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4B68DAC-EAAF-4D92-B094-CA1E36F67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4096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958A08F-F519-4C8A-BB52-F0C237CF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05" y="267683"/>
            <a:ext cx="4246916" cy="26930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FAA59A8-94F3-4E39-AABB-6BEE3C603E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23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beides fanden die Mitarbeitenden von CEDEPAS </a:t>
            </a:r>
            <a:r>
              <a:rPr lang="de-DE" b="0" dirty="0" err="1"/>
              <a:t>Norte</a:t>
            </a:r>
            <a:r>
              <a:rPr lang="de-DE" b="0" dirty="0"/>
              <a:t> eine Lösung. Zu Beginn erhielt die Familie Bio-Bananensetzlinge, Werkzeug und das nötige Know-how.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3B43B4A-13D3-4999-A757-67C93D28A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3"/>
          <a:stretch/>
        </p:blipFill>
        <p:spPr>
          <a:xfrm>
            <a:off x="2447925" y="3117947"/>
            <a:ext cx="2052638" cy="26875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3EDB23D-D384-4B94-83A2-D60A5301A3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420" y="254622"/>
            <a:ext cx="4234755" cy="27005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E9A15FE-9B81-43C2-9ED2-30A277F50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4960"/>
            <a:ext cx="4258320" cy="27005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4830ADB9-208F-4C69-A5E3-9BFB809534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2054225" cy="27005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BDC5BA98-7261-4F19-9AEB-040C4753AA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69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Wichtigste aber war, den Kontakt zu einer Fairtrade-Vereinigung herzustellen. Als deren Mitglied kann Francisco nun seine Bananen zu einem fairen Preis verkaufen. 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F1E7C73-D766-4826-841A-CDC93D8A3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3513"/>
            <a:ext cx="4249736" cy="2697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5E9BB56-43A2-48F7-A43D-4E57673BE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3512"/>
            <a:ext cx="4249738" cy="26971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1EAF906-DAFD-489C-BF0C-5FD2D7D068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7"/>
            <a:ext cx="4249738" cy="27113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9F3E237-C37A-42A8-8DE9-86E121D752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8"/>
            <a:ext cx="425418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Alles, was nicht für den Export geeignet ist, verkauft Elisabeth auf dem Markt an Kun-den aus der Umgebung. Die Familie konnte so ihr Einkommen mehr als verdoppeln.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55A7E95-ECA4-4B28-8DB3-C2DF6A7BE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CA9C463-2EA5-4255-A8CC-64827EE88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6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4087509-E102-400D-ACB2-4043707EBC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Zeit fürs Mittagessen. Franciscos Töchter und Enkel sind auch da. Früher wurde im Hof über dem Holzfeuer gekocht. Jetzt steht ein Elektroherd in der Küche.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E26AF99-A1E2-4759-9DD0-95996D88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51" y="3105150"/>
            <a:ext cx="4242612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4E36350-7ACC-442D-9E97-473509B49A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3766"/>
            <a:ext cx="4249738" cy="27069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D37DDC6-8FEC-46BB-A4C4-4D868F249F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63" y="253766"/>
            <a:ext cx="4242612" cy="55517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9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meisten profitiert hat jedoch die jüngste Tochter Lorena. Dank der Unterstützung der </a:t>
            </a:r>
            <a:r>
              <a:rPr lang="de-DE" b="0" dirty="0" err="1"/>
              <a:t>Fairtrade</a:t>
            </a:r>
            <a:r>
              <a:rPr lang="de-DE" b="0" dirty="0"/>
              <a:t>-Vereinigung konnte sie studieren und hat nun gutbezahlte Jobangebote.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9BD5DDB-5457-44A7-95B8-6A700743A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60350"/>
            <a:ext cx="4249739" cy="55449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AAF0947-0E27-4E9E-A7C9-B91B9CD9F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50824" y="260349"/>
            <a:ext cx="4249739" cy="55449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733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Francisco macht das stolz. Übrigens auch, dass durch den wirtschaftlichen Wandel die Frauen in der Familie immer mehr mitentscheiden.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B0CCA9-8FA6-4674-83E9-4D03C6196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384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s-ES" b="0" dirty="0"/>
              <a:t>Centro Ecuménico de Promoción y Acción Social (CEDEPAS) Norte aus Peru.</a:t>
            </a:r>
            <a:endParaRPr 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Bio-Bananen für den Fairen Handel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www.brot-fuer-die-welt.de/projekte/peru-fairer-handel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Robert Jahn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Nina Mair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April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Peru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609020"/>
            <a:ext cx="564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Peru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" y="1268413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01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Peru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1.285.216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31,3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24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72,1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76,4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2,8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8,8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13.500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xmlns="" id="{3C7729D6-26E3-4FBF-BBA3-212C34586A17}"/>
              </a:ext>
            </a:extLst>
          </p:cNvPr>
          <p:cNvSpPr/>
          <p:nvPr/>
        </p:nvSpPr>
        <p:spPr>
          <a:xfrm>
            <a:off x="2380667" y="3474559"/>
            <a:ext cx="309562" cy="492919"/>
          </a:xfrm>
          <a:custGeom>
            <a:avLst/>
            <a:gdLst>
              <a:gd name="connsiteX0" fmla="*/ 7143 w 309562"/>
              <a:gd name="connsiteY0" fmla="*/ 97632 h 492919"/>
              <a:gd name="connsiteX1" fmla="*/ 4762 w 309562"/>
              <a:gd name="connsiteY1" fmla="*/ 161925 h 492919"/>
              <a:gd name="connsiteX2" fmla="*/ 0 w 309562"/>
              <a:gd name="connsiteY2" fmla="*/ 169069 h 492919"/>
              <a:gd name="connsiteX3" fmla="*/ 40481 w 309562"/>
              <a:gd name="connsiteY3" fmla="*/ 200025 h 492919"/>
              <a:gd name="connsiteX4" fmla="*/ 61912 w 309562"/>
              <a:gd name="connsiteY4" fmla="*/ 242888 h 492919"/>
              <a:gd name="connsiteX5" fmla="*/ 85725 w 309562"/>
              <a:gd name="connsiteY5" fmla="*/ 285750 h 492919"/>
              <a:gd name="connsiteX6" fmla="*/ 97631 w 309562"/>
              <a:gd name="connsiteY6" fmla="*/ 319088 h 492919"/>
              <a:gd name="connsiteX7" fmla="*/ 121443 w 309562"/>
              <a:gd name="connsiteY7" fmla="*/ 354807 h 492919"/>
              <a:gd name="connsiteX8" fmla="*/ 130968 w 309562"/>
              <a:gd name="connsiteY8" fmla="*/ 378619 h 492919"/>
              <a:gd name="connsiteX9" fmla="*/ 145256 w 309562"/>
              <a:gd name="connsiteY9" fmla="*/ 400050 h 492919"/>
              <a:gd name="connsiteX10" fmla="*/ 178593 w 309562"/>
              <a:gd name="connsiteY10" fmla="*/ 428625 h 492919"/>
              <a:gd name="connsiteX11" fmla="*/ 219075 w 309562"/>
              <a:gd name="connsiteY11" fmla="*/ 447675 h 492919"/>
              <a:gd name="connsiteX12" fmla="*/ 254793 w 309562"/>
              <a:gd name="connsiteY12" fmla="*/ 471488 h 492919"/>
              <a:gd name="connsiteX13" fmla="*/ 288131 w 309562"/>
              <a:gd name="connsiteY13" fmla="*/ 492919 h 492919"/>
              <a:gd name="connsiteX14" fmla="*/ 297656 w 309562"/>
              <a:gd name="connsiteY14" fmla="*/ 483394 h 492919"/>
              <a:gd name="connsiteX15" fmla="*/ 309562 w 309562"/>
              <a:gd name="connsiteY15" fmla="*/ 447675 h 492919"/>
              <a:gd name="connsiteX16" fmla="*/ 295275 w 309562"/>
              <a:gd name="connsiteY16" fmla="*/ 426244 h 492919"/>
              <a:gd name="connsiteX17" fmla="*/ 300037 w 309562"/>
              <a:gd name="connsiteY17" fmla="*/ 400050 h 492919"/>
              <a:gd name="connsiteX18" fmla="*/ 300037 w 309562"/>
              <a:gd name="connsiteY18" fmla="*/ 373857 h 492919"/>
              <a:gd name="connsiteX19" fmla="*/ 302418 w 309562"/>
              <a:gd name="connsiteY19" fmla="*/ 350044 h 492919"/>
              <a:gd name="connsiteX20" fmla="*/ 304800 w 309562"/>
              <a:gd name="connsiteY20" fmla="*/ 333375 h 492919"/>
              <a:gd name="connsiteX21" fmla="*/ 288131 w 309562"/>
              <a:gd name="connsiteY21" fmla="*/ 304800 h 492919"/>
              <a:gd name="connsiteX22" fmla="*/ 283368 w 309562"/>
              <a:gd name="connsiteY22" fmla="*/ 300038 h 492919"/>
              <a:gd name="connsiteX23" fmla="*/ 264318 w 309562"/>
              <a:gd name="connsiteY23" fmla="*/ 300038 h 492919"/>
              <a:gd name="connsiteX24" fmla="*/ 254793 w 309562"/>
              <a:gd name="connsiteY24" fmla="*/ 261938 h 492919"/>
              <a:gd name="connsiteX25" fmla="*/ 233362 w 309562"/>
              <a:gd name="connsiteY25" fmla="*/ 271463 h 492919"/>
              <a:gd name="connsiteX26" fmla="*/ 204787 w 309562"/>
              <a:gd name="connsiteY26" fmla="*/ 264319 h 492919"/>
              <a:gd name="connsiteX27" fmla="*/ 183356 w 309562"/>
              <a:gd name="connsiteY27" fmla="*/ 221457 h 492919"/>
              <a:gd name="connsiteX28" fmla="*/ 178593 w 309562"/>
              <a:gd name="connsiteY28" fmla="*/ 200025 h 492919"/>
              <a:gd name="connsiteX29" fmla="*/ 197643 w 309562"/>
              <a:gd name="connsiteY29" fmla="*/ 173832 h 492919"/>
              <a:gd name="connsiteX30" fmla="*/ 204787 w 309562"/>
              <a:gd name="connsiteY30" fmla="*/ 135732 h 492919"/>
              <a:gd name="connsiteX31" fmla="*/ 245268 w 309562"/>
              <a:gd name="connsiteY31" fmla="*/ 126207 h 492919"/>
              <a:gd name="connsiteX32" fmla="*/ 252412 w 309562"/>
              <a:gd name="connsiteY32" fmla="*/ 114300 h 492919"/>
              <a:gd name="connsiteX33" fmla="*/ 257175 w 309562"/>
              <a:gd name="connsiteY33" fmla="*/ 71438 h 492919"/>
              <a:gd name="connsiteX34" fmla="*/ 247650 w 309562"/>
              <a:gd name="connsiteY34" fmla="*/ 54769 h 492919"/>
              <a:gd name="connsiteX35" fmla="*/ 216693 w 309562"/>
              <a:gd name="connsiteY35" fmla="*/ 59532 h 492919"/>
              <a:gd name="connsiteX36" fmla="*/ 195262 w 309562"/>
              <a:gd name="connsiteY36" fmla="*/ 64294 h 492919"/>
              <a:gd name="connsiteX37" fmla="*/ 173831 w 309562"/>
              <a:gd name="connsiteY37" fmla="*/ 35719 h 492919"/>
              <a:gd name="connsiteX38" fmla="*/ 142875 w 309562"/>
              <a:gd name="connsiteY38" fmla="*/ 4763 h 492919"/>
              <a:gd name="connsiteX39" fmla="*/ 128587 w 309562"/>
              <a:gd name="connsiteY39" fmla="*/ 0 h 492919"/>
              <a:gd name="connsiteX40" fmla="*/ 126206 w 309562"/>
              <a:gd name="connsiteY40" fmla="*/ 28575 h 492919"/>
              <a:gd name="connsiteX41" fmla="*/ 116681 w 309562"/>
              <a:gd name="connsiteY41" fmla="*/ 52388 h 492919"/>
              <a:gd name="connsiteX42" fmla="*/ 88106 w 309562"/>
              <a:gd name="connsiteY42" fmla="*/ 71438 h 492919"/>
              <a:gd name="connsiteX43" fmla="*/ 66675 w 309562"/>
              <a:gd name="connsiteY43" fmla="*/ 85725 h 492919"/>
              <a:gd name="connsiteX44" fmla="*/ 54768 w 309562"/>
              <a:gd name="connsiteY44" fmla="*/ 121444 h 492919"/>
              <a:gd name="connsiteX45" fmla="*/ 52387 w 309562"/>
              <a:gd name="connsiteY45" fmla="*/ 126207 h 492919"/>
              <a:gd name="connsiteX46" fmla="*/ 7143 w 309562"/>
              <a:gd name="connsiteY46" fmla="*/ 97632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562" h="492919">
                <a:moveTo>
                  <a:pt x="7143" y="97632"/>
                </a:moveTo>
                <a:cubicBezTo>
                  <a:pt x="6349" y="119063"/>
                  <a:pt x="5556" y="140494"/>
                  <a:pt x="4762" y="161925"/>
                </a:cubicBezTo>
                <a:lnTo>
                  <a:pt x="0" y="169069"/>
                </a:lnTo>
                <a:lnTo>
                  <a:pt x="40481" y="200025"/>
                </a:lnTo>
                <a:lnTo>
                  <a:pt x="61912" y="242888"/>
                </a:lnTo>
                <a:lnTo>
                  <a:pt x="85725" y="285750"/>
                </a:lnTo>
                <a:lnTo>
                  <a:pt x="97631" y="319088"/>
                </a:lnTo>
                <a:lnTo>
                  <a:pt x="121443" y="354807"/>
                </a:lnTo>
                <a:lnTo>
                  <a:pt x="130968" y="378619"/>
                </a:lnTo>
                <a:lnTo>
                  <a:pt x="145256" y="400050"/>
                </a:lnTo>
                <a:lnTo>
                  <a:pt x="178593" y="428625"/>
                </a:lnTo>
                <a:lnTo>
                  <a:pt x="219075" y="447675"/>
                </a:lnTo>
                <a:lnTo>
                  <a:pt x="254793" y="471488"/>
                </a:lnTo>
                <a:lnTo>
                  <a:pt x="288131" y="492919"/>
                </a:lnTo>
                <a:lnTo>
                  <a:pt x="297656" y="483394"/>
                </a:lnTo>
                <a:lnTo>
                  <a:pt x="309562" y="447675"/>
                </a:lnTo>
                <a:lnTo>
                  <a:pt x="295275" y="426244"/>
                </a:lnTo>
                <a:lnTo>
                  <a:pt x="300037" y="400050"/>
                </a:lnTo>
                <a:lnTo>
                  <a:pt x="300037" y="373857"/>
                </a:lnTo>
                <a:lnTo>
                  <a:pt x="302418" y="350044"/>
                </a:lnTo>
                <a:lnTo>
                  <a:pt x="304800" y="333375"/>
                </a:lnTo>
                <a:lnTo>
                  <a:pt x="288131" y="304800"/>
                </a:lnTo>
                <a:lnTo>
                  <a:pt x="283368" y="300038"/>
                </a:lnTo>
                <a:lnTo>
                  <a:pt x="264318" y="300038"/>
                </a:lnTo>
                <a:lnTo>
                  <a:pt x="254793" y="261938"/>
                </a:lnTo>
                <a:lnTo>
                  <a:pt x="233362" y="271463"/>
                </a:lnTo>
                <a:lnTo>
                  <a:pt x="204787" y="264319"/>
                </a:lnTo>
                <a:lnTo>
                  <a:pt x="183356" y="221457"/>
                </a:lnTo>
                <a:lnTo>
                  <a:pt x="178593" y="200025"/>
                </a:lnTo>
                <a:lnTo>
                  <a:pt x="197643" y="173832"/>
                </a:lnTo>
                <a:lnTo>
                  <a:pt x="204787" y="135732"/>
                </a:lnTo>
                <a:lnTo>
                  <a:pt x="245268" y="126207"/>
                </a:lnTo>
                <a:lnTo>
                  <a:pt x="252412" y="114300"/>
                </a:lnTo>
                <a:lnTo>
                  <a:pt x="257175" y="71438"/>
                </a:lnTo>
                <a:lnTo>
                  <a:pt x="247650" y="54769"/>
                </a:lnTo>
                <a:lnTo>
                  <a:pt x="216693" y="59532"/>
                </a:lnTo>
                <a:lnTo>
                  <a:pt x="195262" y="64294"/>
                </a:lnTo>
                <a:lnTo>
                  <a:pt x="173831" y="35719"/>
                </a:lnTo>
                <a:lnTo>
                  <a:pt x="142875" y="4763"/>
                </a:lnTo>
                <a:lnTo>
                  <a:pt x="128587" y="0"/>
                </a:lnTo>
                <a:lnTo>
                  <a:pt x="126206" y="28575"/>
                </a:lnTo>
                <a:lnTo>
                  <a:pt x="116681" y="52388"/>
                </a:lnTo>
                <a:lnTo>
                  <a:pt x="88106" y="71438"/>
                </a:lnTo>
                <a:lnTo>
                  <a:pt x="66675" y="85725"/>
                </a:lnTo>
                <a:lnTo>
                  <a:pt x="54768" y="121444"/>
                </a:lnTo>
                <a:lnTo>
                  <a:pt x="52387" y="126207"/>
                </a:lnTo>
                <a:lnTo>
                  <a:pt x="7143" y="97632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727" y="3766817"/>
            <a:ext cx="3821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97A34B1-EE62-4199-B416-518AA0E47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07" y="4421981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76" y="603089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Perus Wirtschaft boomt. Doch die bäuerliche Landwirtschaft bleibt auf der Strecke.  Kleinbauernfamilien können mit der wachsenden Agroindustrie nicht konkurrieren.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EA59652-FD6E-4A83-8D98-B12E1DEC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50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842D94A-A171-451F-9741-53F10C926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864234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CEDEPAS </a:t>
            </a:r>
            <a:r>
              <a:rPr lang="de-DE" b="0" dirty="0" err="1"/>
              <a:t>Norte</a:t>
            </a:r>
            <a:r>
              <a:rPr lang="de-DE" b="0" dirty="0"/>
              <a:t> erteilt Kleinbauernfamilien Schulungen in agrar-ökologischen Methoden und unterstützt sie bei der Vermarktung ihrer Produkte.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ADF2F4D-0DD2-42BB-A88A-15817985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7"/>
            <a:ext cx="4249737" cy="270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6A4BD1D-1DF9-478F-A8FC-E337DA28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49737" cy="27003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B4E61CB-8D34-456C-9838-170F8D0626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BEA1E57-1BC6-415A-94D8-6D17CD3DC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Francisco </a:t>
            </a:r>
            <a:r>
              <a:rPr lang="de-DE" b="0" dirty="0" err="1"/>
              <a:t>Imán</a:t>
            </a:r>
            <a:r>
              <a:rPr lang="de-DE" b="0" dirty="0"/>
              <a:t> </a:t>
            </a:r>
            <a:r>
              <a:rPr lang="de-DE" b="0" dirty="0" err="1"/>
              <a:t>Vílchez</a:t>
            </a:r>
            <a:r>
              <a:rPr lang="de-DE" b="0" dirty="0"/>
              <a:t> zerhackt eine alte Bananenpflanze in kleine Stücke. Er ist erst 54 Jahre alt, doch die Arbeit in der Hitze hat ihn gezeichnet. Kraft aber hat er noch.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F83146A-5839-40C1-93E0-74C6622ED7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2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12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Pflanzenreste lässt er liegen. Sie halten den Boden feucht und sind wertvoller Dünger für die anderen Bananenstauden, die auf seinem Grundstück wachsen.</a:t>
            </a:r>
          </a:p>
          <a:p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668E94D-4C4F-4A8B-9870-D5E1E7472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86" y="3105150"/>
            <a:ext cx="4239977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4FADAA3-FBF2-4157-8FFC-69C48F120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198" y="260350"/>
            <a:ext cx="4239977" cy="5547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41DE38D-7537-477E-9F71-2ED548DD0A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18" y="260349"/>
            <a:ext cx="4254145" cy="26990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arbeiten hier ohne künstlichen Dünger“, sagt der Bauer. „Nur Gesteinsmehl und Ziegenkot benutzen wir noch. Die Fachleute von CEDEPAS haben uns das erklärt.“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9BF24CB-AAD7-4ABF-930B-F5BF9F332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Frau Elisabeth ruft ihn. Er soll ihr helfen, die frisch geernteten Mangos, Guaven und Papayas durch die schier endlosen Bananenplantagen nach Hause zu tragen.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AC56E6C-9688-40E5-AD2F-E967D662E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366" y="3105150"/>
            <a:ext cx="4238626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2ACE584-0C7E-479C-A31A-F0F4F0C5D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992" y="260349"/>
            <a:ext cx="4232070" cy="55451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746C0F0-653B-47CD-8344-C3BA609360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b="-4679"/>
          <a:stretch/>
        </p:blipFill>
        <p:spPr>
          <a:xfrm>
            <a:off x="250825" y="254945"/>
            <a:ext cx="4249738" cy="28323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„Früher hat hier jeder für sich selbst gewirtschaftet“, erzählt Francisco. Doch mittler-weile produzieren viele Kleinbauern gemeinsam Fairtrade-Bananen für den Export.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61F3E74-5B16-435D-AA86-A01E521AE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977" y="260349"/>
            <a:ext cx="424119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E6BC4ED-99AB-4312-8A2F-3B4226DD8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17179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981A01D-165F-4C44-B070-10A422CB0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160"/>
            <a:ext cx="4249738" cy="55573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Bio-Bananen für den Fairen Handel</dc:title>
  <dc:creator>BfdW</dc:creator>
  <cp:lastModifiedBy>thorsten.lichtblau</cp:lastModifiedBy>
  <cp:revision>1010</cp:revision>
  <dcterms:created xsi:type="dcterms:W3CDTF">2005-03-02T11:53:12Z</dcterms:created>
  <dcterms:modified xsi:type="dcterms:W3CDTF">2019-04-11T14:46:01Z</dcterms:modified>
</cp:coreProperties>
</file>