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417" r:id="rId2"/>
    <p:sldId id="423" r:id="rId3"/>
    <p:sldId id="392" r:id="rId4"/>
    <p:sldId id="354" r:id="rId5"/>
    <p:sldId id="421" r:id="rId6"/>
    <p:sldId id="370" r:id="rId7"/>
    <p:sldId id="326" r:id="rId8"/>
    <p:sldId id="382" r:id="rId9"/>
    <p:sldId id="422" r:id="rId10"/>
    <p:sldId id="334" r:id="rId11"/>
    <p:sldId id="385" r:id="rId12"/>
    <p:sldId id="330" r:id="rId13"/>
    <p:sldId id="386" r:id="rId14"/>
    <p:sldId id="320" r:id="rId15"/>
    <p:sldId id="375" r:id="rId16"/>
    <p:sldId id="418" r:id="rId17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33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684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92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83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105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8" orient="horz" pos="2205" userDrawn="1">
          <p15:clr>
            <a:srgbClr val="A4A3A4"/>
          </p15:clr>
        </p15:guide>
        <p15:guide id="19" orient="horz" pos="3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f.reich-rosenkranz" initials="fre" lastIdx="4" clrIdx="1">
    <p:extLst>
      <p:ext uri="{19B8F6BF-5375-455C-9EA6-DF929625EA0E}">
        <p15:presenceInfo xmlns:p15="http://schemas.microsoft.com/office/powerpoint/2012/main" userId="f.reich-rosenkra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5F"/>
    <a:srgbClr val="EA690B"/>
    <a:srgbClr val="FAB482"/>
    <a:srgbClr val="FBB482"/>
    <a:srgbClr val="FFA365"/>
    <a:srgbClr val="E65D00"/>
    <a:srgbClr val="FF6600"/>
    <a:srgbClr val="539D49"/>
    <a:srgbClr val="705500"/>
    <a:srgbClr val="FFDF7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9827" autoAdjust="0"/>
  </p:normalViewPr>
  <p:slideViewPr>
    <p:cSldViewPr showGuides="1">
      <p:cViewPr varScale="1">
        <p:scale>
          <a:sx n="113" d="100"/>
          <a:sy n="113" d="100"/>
        </p:scale>
        <p:origin x="1302" y="102"/>
      </p:cViewPr>
      <p:guideLst>
        <p:guide orient="horz" pos="164"/>
        <p:guide orient="horz" pos="4133"/>
        <p:guide orient="horz" pos="1956"/>
        <p:guide orient="horz" pos="3770"/>
        <p:guide orient="horz" pos="1684"/>
        <p:guide orient="horz" pos="3657"/>
        <p:guide orient="horz" pos="822"/>
        <p:guide pos="158"/>
        <p:guide pos="2925"/>
        <p:guide pos="5602"/>
        <p:guide pos="2835"/>
        <p:guide pos="1542"/>
        <p:guide pos="1451"/>
        <p:guide pos="4105"/>
        <p:guide pos="4309"/>
        <p:guide orient="horz" pos="2205"/>
        <p:guide orient="horz" pos="3498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17137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3163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5757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68112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052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</a:t>
            </a:r>
            <a:r>
              <a:rPr lang="de-DE" altLang="de-DE" sz="800" dirty="0" smtClean="0">
                <a:solidFill>
                  <a:srgbClr val="000000"/>
                </a:solidFill>
              </a:rPr>
              <a:t>16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FED89D-CC2D-4279-B16B-391988F44D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30" y="260350"/>
            <a:ext cx="8639545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581128"/>
            <a:ext cx="4320480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Faire Bedingungen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in Textilfabriken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972" y="4011911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Serbien</a:t>
            </a:r>
          </a:p>
        </p:txBody>
      </p:sp>
    </p:spTree>
    <p:extLst>
      <p:ext uri="{BB962C8B-B14F-4D97-AF65-F5344CB8AC3E}">
        <p14:creationId xmlns:p14="http://schemas.microsoft.com/office/powerpoint/2010/main" val="687125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</a:rPr>
              <a:t>Savic </a:t>
            </a:r>
            <a:r>
              <a:rPr lang="de-DE" b="0" spc="-20" dirty="0">
                <a:ea typeface="Times New Roman" panose="02020603050405020304" pitchFamily="18" charset="0"/>
              </a:rPr>
              <a:t>und</a:t>
            </a:r>
            <a:r>
              <a:rPr lang="de-DE" b="0" spc="-20" dirty="0">
                <a:effectLst/>
                <a:ea typeface="Times New Roman" panose="02020603050405020304" pitchFamily="18" charset="0"/>
              </a:rPr>
              <a:t> </a:t>
            </a:r>
            <a:r>
              <a:rPr lang="de-DE" b="0" spc="-20" dirty="0" err="1">
                <a:effectLst/>
                <a:ea typeface="Times New Roman" panose="02020603050405020304" pitchFamily="18" charset="0"/>
              </a:rPr>
              <a:t>Tamindzija</a:t>
            </a:r>
            <a:r>
              <a:rPr lang="de-DE" b="0" spc="-20" dirty="0">
                <a:effectLst/>
                <a:ea typeface="Times New Roman" panose="02020603050405020304" pitchFamily="18" charset="0"/>
              </a:rPr>
              <a:t> lernten sich kennen, als er in seiner Fabrik einen Streik </a:t>
            </a:r>
            <a:r>
              <a:rPr lang="de-DE" b="0" spc="-20" dirty="0">
                <a:ea typeface="Times New Roman" panose="02020603050405020304" pitchFamily="18" charset="0"/>
              </a:rPr>
              <a:t>organisierte. Damals waren </a:t>
            </a:r>
            <a:r>
              <a:rPr lang="de-DE" b="0" spc="-20" dirty="0" smtClean="0">
                <a:ea typeface="Times New Roman" panose="02020603050405020304" pitchFamily="18" charset="0"/>
              </a:rPr>
              <a:t>dort </a:t>
            </a:r>
            <a:r>
              <a:rPr lang="de-DE" b="0" spc="-20" dirty="0" smtClean="0">
                <a:effectLst/>
                <a:ea typeface="Times New Roman" panose="02020603050405020304" pitchFamily="18" charset="0"/>
              </a:rPr>
              <a:t>60 </a:t>
            </a:r>
            <a:r>
              <a:rPr lang="de-DE" b="0" spc="-20" dirty="0">
                <a:effectLst/>
                <a:ea typeface="Times New Roman" panose="02020603050405020304" pitchFamily="18" charset="0"/>
              </a:rPr>
              <a:t>Überstunden pro Monat</a:t>
            </a:r>
            <a:r>
              <a:rPr lang="de-DE" b="0" spc="-20" dirty="0">
                <a:ea typeface="Times New Roman" panose="02020603050405020304" pitchFamily="18" charset="0"/>
              </a:rPr>
              <a:t> üblich</a:t>
            </a:r>
            <a:r>
              <a:rPr lang="de-DE" b="0" spc="-20" dirty="0" smtClean="0">
                <a:ea typeface="Times New Roman" panose="02020603050405020304" pitchFamily="18" charset="0"/>
              </a:rPr>
              <a:t>.</a:t>
            </a:r>
            <a:endParaRPr lang="de-DE" b="0" spc="-2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9718EF-AE30-44C2-B27E-37ECFDBA6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9240"/>
            <a:ext cx="4249737" cy="55362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B8282CA-D9BA-4DBD-8E05-FD85840E74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76225"/>
            <a:ext cx="4249739" cy="55292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8774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Auch Spomenka Zivkovic litt jahrelang unter schlimmen Arbeitsbedingungen.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„Im Sommer war es in der Fabrik extrem heiß, im Winter haben wir gefroren.“ </a:t>
            </a:r>
            <a:endParaRPr 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E254C9-FDCA-4234-85EE-5A7E1A13DC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All diese Missstände dokumentiert CPE. „Wir hören uns </a:t>
            </a:r>
            <a:r>
              <a:rPr lang="de-DE" b="0" dirty="0">
                <a:ea typeface="Times New Roman" panose="02020603050405020304" pitchFamily="18" charset="0"/>
                <a:cs typeface="Courier New" panose="02070309020205020404" pitchFamily="49" charset="0"/>
              </a:rPr>
              <a:t>die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Nöte der Beschäftigten an und veröffentlichen Berichte über ihre Situation“, erklärt Bojana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Tamindzija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744AF5-7A0A-4482-857C-AFCCC9DF0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4F67E43-731A-47D6-970C-3139DE76A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619" y="260350"/>
            <a:ext cx="4249737" cy="55451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EB4D4A7-8CCF-4F5B-B53F-9298EE4B47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/>
          <a:stretch/>
        </p:blipFill>
        <p:spPr>
          <a:xfrm>
            <a:off x="4644858" y="3105151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Derzeit plant </a:t>
            </a:r>
            <a:r>
              <a:rPr lang="de-DE" b="0" dirty="0">
                <a:ea typeface="Times New Roman" panose="02020603050405020304" pitchFamily="18" charset="0"/>
                <a:cs typeface="Courier New" panose="02070309020205020404" pitchFamily="49" charset="0"/>
              </a:rPr>
              <a:t>sie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, Beschäftigte verschiedener Fabriken zusammenzubringen. Sie sollen von Menschen wie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Uros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Savic </a:t>
            </a:r>
            <a:r>
              <a:rPr lang="de-DE" b="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lernen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wie sie sich organisieren können.</a:t>
            </a:r>
            <a:endParaRPr lang="de-DE" b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40EEB85-DE70-47E4-B59C-E6DBFA338B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385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So </a:t>
            </a:r>
            <a:r>
              <a:rPr lang="de-DE" b="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wird </a:t>
            </a:r>
            <a:r>
              <a:rPr lang="de-DE" b="0" dirty="0" err="1" smtClean="0">
                <a:ea typeface="Times New Roman" panose="02020603050405020304" pitchFamily="18" charset="0"/>
                <a:cs typeface="Courier New" panose="02070309020205020404" pitchFamily="49" charset="0"/>
              </a:rPr>
              <a:t>Uros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Savic </a:t>
            </a:r>
            <a:r>
              <a:rPr lang="de-DE" b="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zu einem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Vorbild </a:t>
            </a:r>
            <a:r>
              <a:rPr lang="de-DE" b="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für viele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Seine Erfolge </a:t>
            </a:r>
            <a:r>
              <a:rPr lang="de-DE" b="0" dirty="0">
                <a:ea typeface="Times New Roman" panose="02020603050405020304" pitchFamily="18" charset="0"/>
                <a:cs typeface="Courier New" panose="02070309020205020404" pitchFamily="49" charset="0"/>
              </a:rPr>
              <a:t>machen anderen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Mut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. Denn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sein Beispiel zeigt,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dass </a:t>
            </a:r>
            <a:r>
              <a:rPr lang="de-DE" b="0" dirty="0">
                <a:ea typeface="Times New Roman" panose="02020603050405020304" pitchFamily="18" charset="0"/>
                <a:cs typeface="Courier New" panose="02070309020205020404" pitchFamily="49" charset="0"/>
              </a:rPr>
              <a:t>es sich lohnt, für seine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Rechte zu kämpfen.</a:t>
            </a: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CADE3-5B52-474A-BDB0-4DA524F95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2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Center for the Politics of Emancipation (CPE) </a:t>
            </a:r>
            <a:r>
              <a:rPr lang="en-US" b="0" spc="-2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aus</a:t>
            </a:r>
            <a:r>
              <a:rPr lang="en-US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b="0" spc="-2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Serbien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Faire Bedingungen in Textilfabriken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www.brot-fuer-die-welt.de/projekte/serbien-textilindustrie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</a:t>
            </a:r>
            <a:r>
              <a:rPr lang="de-DE" altLang="de-DE" b="0" dirty="0" smtClean="0"/>
              <a:t>Knödl, Franziska Reich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Kristine </a:t>
            </a:r>
            <a:r>
              <a:rPr lang="de-DE" altLang="de-DE" b="0" dirty="0" smtClean="0">
                <a:cs typeface="Times New Roman" panose="02020603050405020304" pitchFamily="18" charset="0"/>
              </a:rPr>
              <a:t>Arndt, Josephine Gleicher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Felix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Leichum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Reuters (Titel) 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August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DB6F3C5-02EA-4D32-8990-B0246049E7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4684537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3860924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90890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AFE0834-027A-4379-8ACC-E494DCE51F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663" y="3573016"/>
            <a:ext cx="4608512" cy="2232472"/>
          </a:xfrm>
          <a:prstGeom prst="rect">
            <a:avLst/>
          </a:prstGeom>
          <a:ln w="6350"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4CC42D-2937-4413-81CE-0E855F79EC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3960794" cy="5545138"/>
          </a:xfrm>
          <a:prstGeom prst="rect">
            <a:avLst/>
          </a:prstGeom>
          <a:ln w="6350"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260350"/>
            <a:ext cx="4609207" cy="324008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3" y="365635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Serbien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4" y="545655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Serbien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 </a:t>
            </a:r>
            <a:r>
              <a:rPr lang="de-DE" altLang="de-DE" sz="1200" b="0" dirty="0">
                <a:cs typeface="Arial" panose="020B0604020202020204" pitchFamily="34" charset="0"/>
              </a:rPr>
              <a:t>in km²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77.474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 </a:t>
            </a:r>
            <a:r>
              <a:rPr lang="de-DE" altLang="de-DE" sz="1200" b="0" dirty="0">
                <a:cs typeface="Arial" panose="020B0604020202020204" pitchFamily="34" charset="0"/>
              </a:rPr>
              <a:t>in Millionen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7,0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90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0,6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</a:t>
            </a:r>
            <a:r>
              <a:rPr lang="de-DE" altLang="de-DE" sz="1200" b="0" dirty="0">
                <a:cs typeface="Arial" panose="020B0604020202020204" pitchFamily="34" charset="0"/>
              </a:rPr>
              <a:t> in Jahren </a:t>
            </a:r>
            <a:r>
              <a:rPr lang="de-DE" altLang="de-DE" sz="1200" dirty="0">
                <a:cs typeface="Arial" panose="020B0604020202020204" pitchFamily="34" charset="0"/>
              </a:rPr>
              <a:t>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73,4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79,4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0,9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2,5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15.100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4356994" y="797683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hteck 16">
            <a:extLst>
              <a:ext uri="{FF2B5EF4-FFF2-40B4-BE49-F238E27FC236}">
                <a16:creationId xmlns:a16="http://schemas.microsoft.com/office/drawing/2014/main" id="{48DCE961-093D-4331-B8C3-CE5C87F74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109" y="4905164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>
                <a:cs typeface="Arial" panose="020B0604020202020204" pitchFamily="34" charset="0"/>
              </a:rPr>
              <a:t>SERBIEN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227BF11-CAF2-4A58-84CC-12301CC44690}"/>
              </a:ext>
            </a:extLst>
          </p:cNvPr>
          <p:cNvCxnSpPr>
            <a:cxnSpLocks/>
          </p:cNvCxnSpPr>
          <p:nvPr/>
        </p:nvCxnSpPr>
        <p:spPr>
          <a:xfrm flipH="1">
            <a:off x="6625261" y="5066318"/>
            <a:ext cx="540060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hteck 16">
            <a:extLst>
              <a:ext uri="{FF2B5EF4-FFF2-40B4-BE49-F238E27FC236}">
                <a16:creationId xmlns:a16="http://schemas.microsoft.com/office/drawing/2014/main" id="{827FF10B-A643-4D03-AEA1-5FA369CF6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282" y="2593105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>
                <a:cs typeface="Arial" panose="020B0604020202020204" pitchFamily="34" charset="0"/>
              </a:rPr>
              <a:t>SERBIEN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B32789E-D10C-4C6A-A77D-D81008AD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33" y="4548816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MONTENEGRO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3D6B4A6B-81F3-4593-87A1-EB02D162AD2B}"/>
              </a:ext>
            </a:extLst>
          </p:cNvPr>
          <p:cNvCxnSpPr>
            <a:cxnSpLocks/>
          </p:cNvCxnSpPr>
          <p:nvPr/>
        </p:nvCxnSpPr>
        <p:spPr>
          <a:xfrm>
            <a:off x="1259632" y="3937529"/>
            <a:ext cx="0" cy="663447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907CD866-417A-46BA-A5B7-FC6F68B5D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733" y="3864740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KOSOVO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55A65BB-676F-4193-AFDB-CC3DC26F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679303"/>
            <a:ext cx="1556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BOSNIEN UND HERZEGOWINA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FE56D60-F4B7-432E-9A33-174F7553C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4620824"/>
            <a:ext cx="1962029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NORDMAZEDONIEN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29DF68F-1E0A-4A52-9DE9-6FC1EE17F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411" y="5165818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BULGARIEN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773FB7B-1000-4C8B-B0BA-F787F003C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266" y="1367139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RUMÄNIEN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BEB508F-8E14-42F5-B922-88D70A267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18709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KROATIEN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DDE0B0A-1E50-4866-A4AD-DC8C4EDC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643" y="585082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UNGARN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9D6307E-122F-414F-AA25-B2C12D74F35D}"/>
              </a:ext>
            </a:extLst>
          </p:cNvPr>
          <p:cNvGrpSpPr/>
          <p:nvPr/>
        </p:nvGrpSpPr>
        <p:grpSpPr>
          <a:xfrm>
            <a:off x="2051720" y="2319103"/>
            <a:ext cx="90873" cy="90873"/>
            <a:chOff x="7058657" y="1304764"/>
            <a:chExt cx="90873" cy="90873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C3AEF0D1-989E-4E0E-B57F-FFFDF4659E1C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00745B54-AEE9-4E3F-A82F-6E1357873E8D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Rechteck 44">
            <a:extLst>
              <a:ext uri="{FF2B5EF4-FFF2-40B4-BE49-F238E27FC236}">
                <a16:creationId xmlns:a16="http://schemas.microsoft.com/office/drawing/2014/main" id="{0C243526-B25D-436D-B8CA-CD6DCB0AA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900" y="2172552"/>
            <a:ext cx="117795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Belgrad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AE2337D-C28A-4FA3-991C-FE4291131194}"/>
              </a:ext>
            </a:extLst>
          </p:cNvPr>
          <p:cNvSpPr/>
          <p:nvPr/>
        </p:nvSpPr>
        <p:spPr>
          <a:xfrm>
            <a:off x="3318417" y="3161138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7478B46-FB34-413C-9A20-B7303C18A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3" y="2988469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/>
              <a:t>Knjazevac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BEE7611-7847-432E-8E56-C31274A4E4B8}"/>
              </a:ext>
            </a:extLst>
          </p:cNvPr>
          <p:cNvCxnSpPr>
            <a:cxnSpLocks/>
          </p:cNvCxnSpPr>
          <p:nvPr/>
        </p:nvCxnSpPr>
        <p:spPr>
          <a:xfrm>
            <a:off x="4031940" y="4293096"/>
            <a:ext cx="0" cy="919167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61143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Serbien hat sich von einem Industrie- in ein Entwicklungsland zurückverwandelt. </a:t>
            </a:r>
          </a:p>
          <a:p>
            <a:pPr>
              <a:spcAft>
                <a:spcPts val="0"/>
              </a:spcAft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Mehrheit der Menschen kämpft täglich darum, über die Runden zu kommen.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E6AAB2-0514-4764-8D4F-3D7FF2B887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7" cy="27008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D77CDB-0992-4D27-BB3F-0A96436E19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6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F000616-45A0-4FAB-AB66-6F8A049216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1"/>
            <a:ext cx="4249738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B41323F-8242-449C-AD82-E01DDDF4FA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7" y="260350"/>
            <a:ext cx="424973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Beschäftigten in der</a:t>
            </a:r>
            <a:r>
              <a:rPr lang="de-DE" b="0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Bekleidungsindustrie </a:t>
            </a:r>
            <a:r>
              <a:rPr lang="de-DE" b="0" spc="-1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zählen zu den am schlechtesten bezahlten Arbeitskräften in Europa. Und </a:t>
            </a:r>
            <a:r>
              <a:rPr lang="de-DE" b="0" spc="-10" dirty="0">
                <a:ea typeface="Times New Roman" panose="02020603050405020304" pitchFamily="18" charset="0"/>
                <a:cs typeface="Georgia" panose="02040502050405020303" pitchFamily="18" charset="0"/>
              </a:rPr>
              <a:t>ihre</a:t>
            </a:r>
            <a:r>
              <a:rPr lang="de-DE" b="0" spc="-10" dirty="0">
                <a:effectLst/>
                <a:ea typeface="Times New Roman" panose="02020603050405020304" pitchFamily="18" charset="0"/>
                <a:cs typeface="Georgia" panose="02040502050405020303" pitchFamily="18" charset="0"/>
              </a:rPr>
              <a:t> Arbeitsbedingungen sind oft katastrophal. </a:t>
            </a:r>
            <a:endParaRPr lang="de-DE" b="0" spc="-1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C59680-7BDE-476D-B035-734CDAE0DD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21" y="260350"/>
            <a:ext cx="8640254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Das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des Center for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Politics of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Emancipation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(CPE) unterstützt </a:t>
            </a:r>
            <a:r>
              <a:rPr lang="de-DE" b="0" dirty="0">
                <a:effectLst/>
                <a:latin typeface="Georgia" panose="02040502050405020303" pitchFamily="18" charset="0"/>
                <a:ea typeface="NanumGothic"/>
                <a:cs typeface="Times New Roman" panose="02020603050405020304" pitchFamily="18" charset="0"/>
              </a:rPr>
              <a:t>Textilarbeiter und -</a:t>
            </a:r>
            <a:r>
              <a:rPr lang="de-DE" b="0" dirty="0" err="1">
                <a:effectLst/>
                <a:latin typeface="Georgia" panose="02040502050405020303" pitchFamily="18" charset="0"/>
                <a:ea typeface="NanumGothic"/>
                <a:cs typeface="Times New Roman" panose="02020603050405020304" pitchFamily="18" charset="0"/>
              </a:rPr>
              <a:t>arbeiterinnen</a:t>
            </a:r>
            <a:r>
              <a:rPr lang="de-DE" b="0" dirty="0">
                <a:effectLst/>
                <a:latin typeface="Georgia" panose="02040502050405020303" pitchFamily="18" charset="0"/>
                <a:ea typeface="NanumGothic"/>
                <a:cs typeface="Times New Roman" panose="02020603050405020304" pitchFamily="18" charset="0"/>
              </a:rPr>
              <a:t> dabei, faire Arbeitsbedingungen einzufor­dern und durchzusetzen.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9ED163-53B4-4634-93C4-C0834AB93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7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spc="-1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Uros</a:t>
            </a:r>
            <a:r>
              <a:rPr lang="de-DE" b="0" spc="-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Savic arbeitet in einer Schuhfabrik. </a:t>
            </a:r>
            <a:r>
              <a:rPr lang="de-DE" b="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Nachdem</a:t>
            </a:r>
            <a:r>
              <a:rPr lang="de-DE" b="0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er sich </a:t>
            </a:r>
            <a:r>
              <a:rPr lang="de-DE" b="0" spc="-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verletzt </a:t>
            </a:r>
            <a:r>
              <a:rPr lang="de-DE" b="0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hatte, wollte </a:t>
            </a:r>
            <a:r>
              <a:rPr lang="de-DE" b="0" spc="-1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b="0" spc="-1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Ge-schäftsleitung</a:t>
            </a:r>
            <a:r>
              <a:rPr lang="de-DE" b="0" spc="-1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ihn</a:t>
            </a:r>
            <a:r>
              <a:rPr lang="de-DE" b="0" spc="-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spc="-1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entlassen</a:t>
            </a:r>
            <a:r>
              <a:rPr lang="de-DE" b="0" spc="-10" dirty="0">
                <a:ea typeface="Times New Roman" panose="02020603050405020304" pitchFamily="18" charset="0"/>
                <a:cs typeface="Arial" panose="020B0604020202020204" pitchFamily="34" charset="0"/>
              </a:rPr>
              <a:t>. Als er mit einer Klage drohte</a:t>
            </a:r>
            <a:r>
              <a:rPr lang="de-DE" b="0" spc="-1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lenkte das Unternehmen ein.</a:t>
            </a:r>
            <a:endParaRPr lang="de-DE" b="0" spc="-1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0828BE-36DC-4810-9B64-62850F1CC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15" y="260350"/>
            <a:ext cx="862876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3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„Es gibt nicht viele Alternativen hier“, sagt Savic.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Serbien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leidet unter extremer Deindustria­lisierung. Viele der ehemals staatlichen Fabriken sind heute Ruinen.</a:t>
            </a:r>
            <a:endParaRPr lang="de-DE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74FC6C-F6BE-4288-8BA2-94C2C9221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5" y="259268"/>
            <a:ext cx="2052640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BEBF12-A5EF-4804-9323-A892968F2A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287" y="3118504"/>
            <a:ext cx="4239788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AB06A8C-E6E3-4322-8B0B-A1CDFD7BF9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2052640" cy="55440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639CED-DBCC-4F8E-93B4-72AABCB101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0350"/>
            <a:ext cx="4248150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Unternehmen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nutzen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die schwierige Situation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aus. „Sie stellen die Menschen unter sehr schlechten Bedingungen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an“, sagt Bojana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Tamindzija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von CPE.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7F067A-83D5-444A-ADC9-A2D2DD6935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40" y="267682"/>
            <a:ext cx="8642350" cy="55378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3FD65955-9C6A-4245-9449-FF46308AABE8}"/>
              </a:ext>
            </a:extLst>
          </p:cNvPr>
          <p:cNvSpPr/>
          <p:nvPr/>
        </p:nvSpPr>
        <p:spPr>
          <a:xfrm>
            <a:off x="250825" y="260350"/>
            <a:ext cx="8627441" cy="5545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Inzwischen lassen auch viele deutsche Modemarken ihre Waren in Serbien produzieren. Das belegt eine Studie, die Brot für die Welt veröffentlicht hat.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C37E8F4-3A81-4A12-BD9F-7D5EAEDAB250}"/>
              </a:ext>
            </a:extLst>
          </p:cNvPr>
          <p:cNvGrpSpPr/>
          <p:nvPr/>
        </p:nvGrpSpPr>
        <p:grpSpPr>
          <a:xfrm>
            <a:off x="2118245" y="1337613"/>
            <a:ext cx="1548000" cy="1548000"/>
            <a:chOff x="1939393" y="1946125"/>
            <a:chExt cx="1548000" cy="1548000"/>
          </a:xfrm>
          <a:solidFill>
            <a:srgbClr val="D1D1D1"/>
          </a:solidFill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99D3108-596F-4BFE-B681-9EC04F87BC48}"/>
                </a:ext>
              </a:extLst>
            </p:cNvPr>
            <p:cNvSpPr/>
            <p:nvPr/>
          </p:nvSpPr>
          <p:spPr>
            <a:xfrm>
              <a:off x="1939393" y="1946125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51A329EF-862B-4FF8-B39B-DC88F2563360}"/>
                </a:ext>
              </a:extLst>
            </p:cNvPr>
            <p:cNvGrpSpPr/>
            <p:nvPr/>
          </p:nvGrpSpPr>
          <p:grpSpPr>
            <a:xfrm>
              <a:off x="2255383" y="2167056"/>
              <a:ext cx="916019" cy="1106137"/>
              <a:chOff x="1732356" y="0"/>
              <a:chExt cx="5679280" cy="6858001"/>
            </a:xfrm>
            <a:grpFill/>
          </p:grpSpPr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AF8E50C3-786F-467A-9059-75141992F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2356" y="0"/>
                <a:ext cx="5679280" cy="6858001"/>
              </a:xfrm>
              <a:prstGeom prst="rect">
                <a:avLst/>
              </a:prstGeom>
              <a:grpFill/>
            </p:spPr>
          </p:pic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B843E62E-C429-4D11-BDAA-968B3BD2DB71}"/>
                  </a:ext>
                </a:extLst>
              </p:cNvPr>
              <p:cNvSpPr/>
              <p:nvPr/>
            </p:nvSpPr>
            <p:spPr>
              <a:xfrm>
                <a:off x="3633453" y="5047393"/>
                <a:ext cx="1925439" cy="9374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C325ED3-ED34-4A18-BE1E-F7C6476D92E2}"/>
              </a:ext>
            </a:extLst>
          </p:cNvPr>
          <p:cNvGrpSpPr/>
          <p:nvPr/>
        </p:nvGrpSpPr>
        <p:grpSpPr>
          <a:xfrm>
            <a:off x="431540" y="1345171"/>
            <a:ext cx="1548000" cy="1548000"/>
            <a:chOff x="5364163" y="1956054"/>
            <a:chExt cx="1548000" cy="1548000"/>
          </a:xfrm>
          <a:solidFill>
            <a:srgbClr val="D1D1D1"/>
          </a:solidFill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E77F995-8FC9-4026-8D73-E5B54F2BF026}"/>
                </a:ext>
              </a:extLst>
            </p:cNvPr>
            <p:cNvSpPr/>
            <p:nvPr/>
          </p:nvSpPr>
          <p:spPr>
            <a:xfrm>
              <a:off x="5364163" y="1956054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505" name="Grafik 21504">
              <a:extLst>
                <a:ext uri="{FF2B5EF4-FFF2-40B4-BE49-F238E27FC236}">
                  <a16:creationId xmlns:a16="http://schemas.microsoft.com/office/drawing/2014/main" id="{9D224462-55CF-4442-AF2F-DEBCA83E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397" y="2417596"/>
              <a:ext cx="1373531" cy="626673"/>
            </a:xfrm>
            <a:prstGeom prst="rect">
              <a:avLst/>
            </a:prstGeom>
            <a:grpFill/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9277378-0483-4F85-BB7A-485106639B31}"/>
              </a:ext>
            </a:extLst>
          </p:cNvPr>
          <p:cNvGrpSpPr/>
          <p:nvPr/>
        </p:nvGrpSpPr>
        <p:grpSpPr>
          <a:xfrm>
            <a:off x="3804950" y="1354431"/>
            <a:ext cx="1548000" cy="1548000"/>
            <a:chOff x="3654169" y="1952625"/>
            <a:chExt cx="1548000" cy="1548000"/>
          </a:xfrm>
          <a:solidFill>
            <a:srgbClr val="D1D1D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EE7FD96-6D8E-4553-9AF4-E0FD112F4541}"/>
                </a:ext>
              </a:extLst>
            </p:cNvPr>
            <p:cNvSpPr/>
            <p:nvPr/>
          </p:nvSpPr>
          <p:spPr>
            <a:xfrm>
              <a:off x="3654169" y="1952625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510" name="Grafik 21509">
              <a:extLst>
                <a:ext uri="{FF2B5EF4-FFF2-40B4-BE49-F238E27FC236}">
                  <a16:creationId xmlns:a16="http://schemas.microsoft.com/office/drawing/2014/main" id="{6D152DFA-9F83-44E6-98BD-7404F4559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63" y="2474432"/>
              <a:ext cx="1307144" cy="486349"/>
            </a:xfrm>
            <a:prstGeom prst="rect">
              <a:avLst/>
            </a:prstGeom>
            <a:grpFill/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C5442D0-7EF5-4FB8-96FB-1A1F6D9AF1B2}"/>
              </a:ext>
            </a:extLst>
          </p:cNvPr>
          <p:cNvGrpSpPr/>
          <p:nvPr/>
        </p:nvGrpSpPr>
        <p:grpSpPr>
          <a:xfrm>
            <a:off x="5511517" y="1345171"/>
            <a:ext cx="1548000" cy="1548000"/>
            <a:chOff x="273790" y="1952438"/>
            <a:chExt cx="1548000" cy="1548000"/>
          </a:xfrm>
          <a:solidFill>
            <a:srgbClr val="D1D1D1"/>
          </a:solidFill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31B403AA-ECB2-440C-B0FB-EF8DEFD4A6C7}"/>
                </a:ext>
              </a:extLst>
            </p:cNvPr>
            <p:cNvSpPr/>
            <p:nvPr/>
          </p:nvSpPr>
          <p:spPr>
            <a:xfrm>
              <a:off x="273790" y="1952438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512" name="Grafik 21511">
              <a:extLst>
                <a:ext uri="{FF2B5EF4-FFF2-40B4-BE49-F238E27FC236}">
                  <a16:creationId xmlns:a16="http://schemas.microsoft.com/office/drawing/2014/main" id="{2F9BD4A1-F4FC-4C07-8475-6B8F6898E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87" y="2143563"/>
              <a:ext cx="1166124" cy="1166124"/>
            </a:xfrm>
            <a:prstGeom prst="rect">
              <a:avLst/>
            </a:prstGeom>
            <a:grpFill/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24B884C-D383-4A4A-94DA-FAD6BD64CAD7}"/>
              </a:ext>
            </a:extLst>
          </p:cNvPr>
          <p:cNvGrpSpPr/>
          <p:nvPr/>
        </p:nvGrpSpPr>
        <p:grpSpPr>
          <a:xfrm>
            <a:off x="7198222" y="1345171"/>
            <a:ext cx="1548000" cy="1548000"/>
            <a:chOff x="7056438" y="277075"/>
            <a:chExt cx="1548000" cy="1548000"/>
          </a:xfrm>
          <a:solidFill>
            <a:srgbClr val="D1D1D1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82519F9-6A75-433F-B33F-8C8C8585CFF9}"/>
                </a:ext>
              </a:extLst>
            </p:cNvPr>
            <p:cNvSpPr/>
            <p:nvPr/>
          </p:nvSpPr>
          <p:spPr>
            <a:xfrm>
              <a:off x="7056438" y="277075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514" name="Grafik 21513">
              <a:extLst>
                <a:ext uri="{FF2B5EF4-FFF2-40B4-BE49-F238E27FC236}">
                  <a16:creationId xmlns:a16="http://schemas.microsoft.com/office/drawing/2014/main" id="{55EF0454-8478-4B4B-9D81-F37ADBC2F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741" y="647998"/>
              <a:ext cx="1155393" cy="765448"/>
            </a:xfrm>
            <a:prstGeom prst="rect">
              <a:avLst/>
            </a:prstGeom>
            <a:grpFill/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2C7EC2-3E5E-4635-92B8-ABF040BFD0BE}"/>
              </a:ext>
            </a:extLst>
          </p:cNvPr>
          <p:cNvGrpSpPr/>
          <p:nvPr/>
        </p:nvGrpSpPr>
        <p:grpSpPr>
          <a:xfrm>
            <a:off x="431540" y="3019839"/>
            <a:ext cx="1548000" cy="1548000"/>
            <a:chOff x="250825" y="260350"/>
            <a:chExt cx="1548000" cy="1548000"/>
          </a:xfrm>
          <a:solidFill>
            <a:srgbClr val="D1D1D1"/>
          </a:solidFill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4467069-EC01-4050-9B84-29352CEDA12D}"/>
                </a:ext>
              </a:extLst>
            </p:cNvPr>
            <p:cNvSpPr/>
            <p:nvPr/>
          </p:nvSpPr>
          <p:spPr>
            <a:xfrm>
              <a:off x="250825" y="260350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516" name="Grafik 21515">
              <a:extLst>
                <a:ext uri="{FF2B5EF4-FFF2-40B4-BE49-F238E27FC236}">
                  <a16:creationId xmlns:a16="http://schemas.microsoft.com/office/drawing/2014/main" id="{06A5F307-BCE5-4895-8083-017155FB2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72" y="952212"/>
              <a:ext cx="1170305" cy="164276"/>
            </a:xfrm>
            <a:prstGeom prst="rect">
              <a:avLst/>
            </a:prstGeom>
            <a:grpFill/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E7D4C57-3AC3-475B-B915-6B11B6AA28F8}"/>
              </a:ext>
            </a:extLst>
          </p:cNvPr>
          <p:cNvGrpSpPr/>
          <p:nvPr/>
        </p:nvGrpSpPr>
        <p:grpSpPr>
          <a:xfrm>
            <a:off x="2108314" y="3028270"/>
            <a:ext cx="1548000" cy="1548000"/>
            <a:chOff x="3766399" y="260350"/>
            <a:chExt cx="1548000" cy="1548000"/>
          </a:xfrm>
          <a:solidFill>
            <a:srgbClr val="D1D1D1"/>
          </a:solidFill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6FDEB0C2-EADD-40B0-B358-77781A609835}"/>
                </a:ext>
              </a:extLst>
            </p:cNvPr>
            <p:cNvSpPr/>
            <p:nvPr/>
          </p:nvSpPr>
          <p:spPr>
            <a:xfrm>
              <a:off x="3766399" y="260350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518" name="Grafik 21517">
              <a:extLst>
                <a:ext uri="{FF2B5EF4-FFF2-40B4-BE49-F238E27FC236}">
                  <a16:creationId xmlns:a16="http://schemas.microsoft.com/office/drawing/2014/main" id="{F716B069-5BD8-466A-A23E-3C6E303E1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784" y="410507"/>
              <a:ext cx="1240431" cy="1240431"/>
            </a:xfrm>
            <a:prstGeom prst="rect">
              <a:avLst/>
            </a:prstGeom>
            <a:grpFill/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B5097A9-C872-4222-921A-5A0878DCC8EE}"/>
              </a:ext>
            </a:extLst>
          </p:cNvPr>
          <p:cNvGrpSpPr/>
          <p:nvPr/>
        </p:nvGrpSpPr>
        <p:grpSpPr>
          <a:xfrm>
            <a:off x="3804950" y="3028083"/>
            <a:ext cx="1548000" cy="1548000"/>
            <a:chOff x="5567764" y="269526"/>
            <a:chExt cx="1548000" cy="1548000"/>
          </a:xfrm>
          <a:solidFill>
            <a:srgbClr val="D1D1D1"/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C5EE948-62B0-4726-89DD-B97DE1F20FF9}"/>
                </a:ext>
              </a:extLst>
            </p:cNvPr>
            <p:cNvSpPr/>
            <p:nvPr/>
          </p:nvSpPr>
          <p:spPr>
            <a:xfrm>
              <a:off x="5567764" y="269526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520" name="Grafik 21519">
              <a:extLst>
                <a:ext uri="{FF2B5EF4-FFF2-40B4-BE49-F238E27FC236}">
                  <a16:creationId xmlns:a16="http://schemas.microsoft.com/office/drawing/2014/main" id="{B9C4C2DA-9008-448C-AAD6-38D6965DD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701" y="460464"/>
              <a:ext cx="1166125" cy="1166125"/>
            </a:xfrm>
            <a:prstGeom prst="rect">
              <a:avLst/>
            </a:prstGeom>
            <a:grpFill/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ADB4F-1A8A-4BD1-9A39-DEFD7EB201A9}"/>
              </a:ext>
            </a:extLst>
          </p:cNvPr>
          <p:cNvGrpSpPr/>
          <p:nvPr/>
        </p:nvGrpSpPr>
        <p:grpSpPr>
          <a:xfrm>
            <a:off x="5508415" y="3033128"/>
            <a:ext cx="1548000" cy="1548000"/>
            <a:chOff x="2070639" y="260350"/>
            <a:chExt cx="1548000" cy="1548000"/>
          </a:xfrm>
          <a:solidFill>
            <a:srgbClr val="D1D1D1"/>
          </a:solidFill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3FF6D0D3-C4CD-4592-A516-4AC086166B3A}"/>
                </a:ext>
              </a:extLst>
            </p:cNvPr>
            <p:cNvSpPr/>
            <p:nvPr/>
          </p:nvSpPr>
          <p:spPr>
            <a:xfrm>
              <a:off x="2070639" y="260350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522" name="Grafik 21521">
              <a:extLst>
                <a:ext uri="{FF2B5EF4-FFF2-40B4-BE49-F238E27FC236}">
                  <a16:creationId xmlns:a16="http://schemas.microsoft.com/office/drawing/2014/main" id="{FB2772DF-1996-44A5-9E7F-5731098A0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670" y="446755"/>
              <a:ext cx="1167937" cy="1167937"/>
            </a:xfrm>
            <a:prstGeom prst="rect">
              <a:avLst/>
            </a:prstGeom>
            <a:grpFill/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3B41038-2899-4B25-9E82-C13D7119C39C}"/>
              </a:ext>
            </a:extLst>
          </p:cNvPr>
          <p:cNvGrpSpPr/>
          <p:nvPr/>
        </p:nvGrpSpPr>
        <p:grpSpPr>
          <a:xfrm>
            <a:off x="7202820" y="3028270"/>
            <a:ext cx="1548000" cy="1548000"/>
            <a:chOff x="7056438" y="1958131"/>
            <a:chExt cx="1548000" cy="1548000"/>
          </a:xfrm>
          <a:solidFill>
            <a:srgbClr val="D1D1D1"/>
          </a:solidFill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B5C622-1551-48E7-868B-8EA67711305A}"/>
                </a:ext>
              </a:extLst>
            </p:cNvPr>
            <p:cNvSpPr/>
            <p:nvPr/>
          </p:nvSpPr>
          <p:spPr>
            <a:xfrm>
              <a:off x="7056438" y="1958131"/>
              <a:ext cx="1548000" cy="15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524" name="Grafik 21523">
              <a:extLst>
                <a:ext uri="{FF2B5EF4-FFF2-40B4-BE49-F238E27FC236}">
                  <a16:creationId xmlns:a16="http://schemas.microsoft.com/office/drawing/2014/main" id="{E0461854-4B86-4EB3-8150-5FA104D08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438" y="2536717"/>
              <a:ext cx="1548000" cy="37944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71124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525</Words>
  <Application>Microsoft Office PowerPoint</Application>
  <PresentationFormat>Bildschirmpräsentation (4:3)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Courier New</vt:lpstr>
      <vt:lpstr>Georgia</vt:lpstr>
      <vt:lpstr>NanumGothic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Faire Bedingungen in Textilfabriken</dc:title>
  <dc:creator>BfdW</dc:creator>
  <cp:lastModifiedBy>thorsten.lichtblau</cp:lastModifiedBy>
  <cp:revision>1200</cp:revision>
  <dcterms:created xsi:type="dcterms:W3CDTF">2005-03-02T11:53:12Z</dcterms:created>
  <dcterms:modified xsi:type="dcterms:W3CDTF">2020-09-11T15:58:45Z</dcterms:modified>
</cp:coreProperties>
</file>