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3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4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5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416" r:id="rId2"/>
    <p:sldId id="413" r:id="rId3"/>
    <p:sldId id="392" r:id="rId4"/>
    <p:sldId id="391" r:id="rId5"/>
    <p:sldId id="370" r:id="rId6"/>
    <p:sldId id="334" r:id="rId7"/>
    <p:sldId id="382" r:id="rId8"/>
    <p:sldId id="385" r:id="rId9"/>
    <p:sldId id="354" r:id="rId10"/>
    <p:sldId id="376" r:id="rId11"/>
    <p:sldId id="330" r:id="rId12"/>
    <p:sldId id="386" r:id="rId13"/>
    <p:sldId id="320" r:id="rId14"/>
    <p:sldId id="387" r:id="rId15"/>
    <p:sldId id="384" r:id="rId16"/>
    <p:sldId id="360" r:id="rId17"/>
    <p:sldId id="326" r:id="rId18"/>
    <p:sldId id="411" r:id="rId19"/>
    <p:sldId id="375" r:id="rId20"/>
    <p:sldId id="410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4110" userDrawn="1">
          <p15:clr>
            <a:srgbClr val="A4A3A4"/>
          </p15:clr>
        </p15:guide>
        <p15:guide id="3" orient="horz" pos="2251" userDrawn="1">
          <p15:clr>
            <a:srgbClr val="A4A3A4"/>
          </p15:clr>
        </p15:guide>
        <p15:guide id="4" orient="horz" pos="3793" userDrawn="1">
          <p15:clr>
            <a:srgbClr val="A4A3A4"/>
          </p15:clr>
        </p15:guide>
        <p15:guide id="5" orient="horz" pos="220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799" userDrawn="1">
          <p15:clr>
            <a:srgbClr val="A4A3A4"/>
          </p15:clr>
        </p15:guide>
        <p15:guide id="8" pos="158">
          <p15:clr>
            <a:srgbClr val="A4A3A4"/>
          </p15:clr>
        </p15:guide>
        <p15:guide id="9" pos="3061" userDrawn="1">
          <p15:clr>
            <a:srgbClr val="A4A3A4"/>
          </p15:clr>
        </p15:guide>
        <p15:guide id="10" pos="5602">
          <p15:clr>
            <a:srgbClr val="A4A3A4"/>
          </p15:clr>
        </p15:guide>
        <p15:guide id="11" pos="3107" userDrawn="1">
          <p15:clr>
            <a:srgbClr val="A4A3A4"/>
          </p15:clr>
        </p15:guide>
        <p15:guide id="12" pos="1542" userDrawn="1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 userDrawn="1">
          <p15:clr>
            <a:srgbClr val="A4A3A4"/>
          </p15:clr>
        </p15:guide>
        <p15:guide id="15" pos="43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ten.lichtblau" initials="tli" lastIdx="2" clrIdx="0"/>
  <p:cmAuthor id="1" name="f.reich-rosenkranz" initials="fre" lastIdx="7" clrIdx="1">
    <p:extLst>
      <p:ext uri="{19B8F6BF-5375-455C-9EA6-DF929625EA0E}">
        <p15:presenceInfo xmlns:p15="http://schemas.microsoft.com/office/powerpoint/2012/main" userId="f.reich-rosenkran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690B"/>
    <a:srgbClr val="FAB482"/>
    <a:srgbClr val="FBB482"/>
    <a:srgbClr val="FFA365"/>
    <a:srgbClr val="E65D00"/>
    <a:srgbClr val="FF6600"/>
    <a:srgbClr val="539D49"/>
    <a:srgbClr val="705500"/>
    <a:srgbClr val="FFDF79"/>
    <a:srgbClr val="A2790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9827" autoAdjust="0"/>
  </p:normalViewPr>
  <p:slideViewPr>
    <p:cSldViewPr showGuides="1">
      <p:cViewPr varScale="1">
        <p:scale>
          <a:sx n="113" d="100"/>
          <a:sy n="113" d="100"/>
        </p:scale>
        <p:origin x="1224" y="102"/>
      </p:cViewPr>
      <p:guideLst>
        <p:guide orient="horz" pos="164"/>
        <p:guide orient="horz" pos="4110"/>
        <p:guide orient="horz" pos="2251"/>
        <p:guide orient="horz" pos="3793"/>
        <p:guide orient="horz" pos="2205"/>
        <p:guide orient="horz" pos="3657"/>
        <p:guide orient="horz" pos="799"/>
        <p:guide pos="158"/>
        <p:guide pos="3061"/>
        <p:guide pos="5602"/>
        <p:guide pos="3107"/>
        <p:guide pos="1542"/>
        <p:guide pos="1451"/>
        <p:guide pos="4218"/>
        <p:guide pos="4309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8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8T18:00:31.481" idx="1">
    <p:pos x="10" y="10"/>
    <p:text>Irgendwie hängt diese Folie in der Dramaturgie hier komisch - die Mbalu-Geschichte würde genial an die vorhige Folie passen, oder? Und über SIGA erfährt man noch nichts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8T19:53:53.719" idx="2">
    <p:pos x="10" y="10"/>
    <p:text>hiervor könnte die Siga-Folie - was meinst Du, lieber Thorsten?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8T19:54:43.611" idx="3">
    <p:pos x="2000" y="383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8T19:55:36.958" idx="4">
    <p:pos x="4662" y="3830"/>
    <p:text>hier verändert zu "in vielen ihrer Gespräche"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8T19:56:11.189" idx="5">
    <p:pos x="3028" y="3830"/>
    <p:text>... die sie - ebenso wie Hefte und Stifte - von Siga bekommen hat und geht zur Schule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8T19:56:47.921" idx="6">
    <p:pos x="2997" y="3682"/>
    <p:text>ist es nicht eher: sie sitzt gern in der ersten Reihe, nah bei ihrem Lehrer...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8T19:57:23.861" idx="7">
    <p:pos x="2304" y="3682"/>
    <p:text>wollen die Großmutter bei... (man sieht im Bild Mbalu)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850552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06ED01B-87F1-4A52-9A1F-1CD4B09A08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30765-89C2-4FA1-88A9-3597FB39DFAC}" type="slidenum">
              <a:rPr lang="de-DE" altLang="de-DE" b="0"/>
              <a:pPr algn="r" eaLnBrk="1" hangingPunct="1">
                <a:spcBef>
                  <a:spcPct val="0"/>
                </a:spcBef>
              </a:pPr>
              <a:t>10</a:t>
            </a:fld>
            <a:endParaRPr lang="de-DE" altLang="de-DE" b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08BAD14-5EC4-45E8-B03C-5DB271934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96B59967-14BB-4CF0-8188-70A9CAC79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CC027-F2D7-4864-8333-E415182ADDDE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71E2A17A-F251-428A-8E01-DC27A8B15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F67A599-DF77-41DC-814E-8FE9E0DC8C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18AE4C-110A-4E2A-B208-6E6DC188CEF1}" type="slidenum">
              <a:rPr lang="de-DE" altLang="de-DE" b="0"/>
              <a:pPr algn="r" eaLnBrk="1" hangingPunct="1">
                <a:spcBef>
                  <a:spcPct val="0"/>
                </a:spcBef>
              </a:pPr>
              <a:t>12</a:t>
            </a:fld>
            <a:endParaRPr lang="de-DE" altLang="de-DE" b="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2C7F0D3-9A0F-487E-83B7-E8910251E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72AC67A0-15A6-4332-81B3-95D5A21A9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9D306-F210-4195-92E0-A641373E5990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D0521C1-DA55-40DD-A0CC-A7B2D88B3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1103478-32D6-4EEC-B4D4-7278C9F88B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4F9914-CE89-423D-B632-EAB157707780}" type="slidenum">
              <a:rPr lang="de-DE" altLang="de-DE" b="0"/>
              <a:pPr algn="r" eaLnBrk="1" hangingPunct="1">
                <a:spcBef>
                  <a:spcPct val="0"/>
                </a:spcBef>
              </a:pPr>
              <a:t>14</a:t>
            </a:fld>
            <a:endParaRPr lang="de-DE" altLang="de-DE" b="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7A842701-57D5-435D-A4B3-1EC4EC6E6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C8402461-159E-43F7-BC45-0707B234E7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767C3-B299-4C9C-918C-76CB1477210A}" type="slidenum">
              <a:rPr lang="de-DE" altLang="de-DE" b="0"/>
              <a:pPr algn="r" eaLnBrk="1" hangingPunct="1">
                <a:spcBef>
                  <a:spcPct val="0"/>
                </a:spcBef>
              </a:pPr>
              <a:t>15</a:t>
            </a:fld>
            <a:endParaRPr lang="de-DE" altLang="de-DE" b="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66A1D2A-FCBA-428F-957D-548726293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2B3B3A90-66AB-475E-94FB-80F7A4AAF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B50E25-5EBB-46F3-8598-3647E0FA5927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B94F9AA5-813D-4758-9E40-8002B3389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237814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539581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CAA63289-5939-401E-9228-377C3BFE1E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680F9B-618A-4CBE-935E-FA0257C2E9CC}" type="slidenum">
              <a:rPr lang="de-DE" altLang="de-DE" b="0"/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 b="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DB367D0-2FC5-4782-A677-48F296D63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08665DED-A358-480B-9ED4-239A81AC0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0A0B6-2742-41B4-A37F-0D1A4B850B84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4F418DC-F44E-4038-A8D5-E15B95B66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7008B0B-3115-451C-958F-EBB69B8F0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43EF9-8E4C-41A9-AF14-BEEEAE66FA41}" type="slidenum">
              <a:rPr lang="de-DE" altLang="de-DE" b="0"/>
              <a:pPr algn="r" eaLnBrk="1" hangingPunct="1">
                <a:spcBef>
                  <a:spcPct val="0"/>
                </a:spcBef>
              </a:pPr>
              <a:t>7</a:t>
            </a:fld>
            <a:endParaRPr lang="de-DE" altLang="de-DE" b="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6B8B838-5D0E-4740-BDB3-8F16CDD9A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FF6B577-AAAE-4669-804E-FDD0304BEC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F1B71-D348-446A-B31D-5A8E127B25EF}" type="slidenum">
              <a:rPr lang="de-DE" altLang="de-DE" b="0"/>
              <a:pPr algn="r" eaLnBrk="1" hangingPunct="1">
                <a:spcBef>
                  <a:spcPct val="0"/>
                </a:spcBef>
              </a:pPr>
              <a:t>8</a:t>
            </a:fld>
            <a:endParaRPr lang="de-DE" altLang="de-DE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514789FF-CD5A-43CD-A48E-28A46CC5D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/20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0DA9C89-E3F7-4488-9F56-2415148ED8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8707"/>
            <a:ext cx="8630639" cy="5555494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188" y="3933056"/>
            <a:ext cx="3257661" cy="9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Schule statt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Kinderarbeit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33" y="945247"/>
            <a:ext cx="34563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Sierra Leone</a:t>
            </a:r>
          </a:p>
        </p:txBody>
      </p:sp>
    </p:spTree>
    <p:extLst>
      <p:ext uri="{BB962C8B-B14F-4D97-AF65-F5344CB8AC3E}">
        <p14:creationId xmlns:p14="http://schemas.microsoft.com/office/powerpoint/2010/main" val="27028358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hteck 2">
            <a:extLst>
              <a:ext uri="{FF2B5EF4-FFF2-40B4-BE49-F238E27FC236}">
                <a16:creationId xmlns:a16="http://schemas.microsoft.com/office/drawing/2014/main" id="{59770505-421E-4721-9015-B8C22939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8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3555" name="Rechteck 2">
            <a:extLst>
              <a:ext uri="{FF2B5EF4-FFF2-40B4-BE49-F238E27FC236}">
                <a16:creationId xmlns:a16="http://schemas.microsoft.com/office/drawing/2014/main" id="{7F031F48-9108-4A7F-8807-888B04C0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Das Mädchen übernimmt alle Aufgaben erwachsener Frauen: Neben ihrer Arbeit holt sie Feuerholz, kocht das Mittagessen, spült das Geschirr und wischt den Boden.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568E6ED-9F88-4DA2-A75D-219265D5F7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05150"/>
            <a:ext cx="4249737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A5D3470-2048-462A-8C02-279EB962FD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0347" y="260349"/>
            <a:ext cx="4249738" cy="270996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8C262BD-47B1-4E7C-8651-248E89BD74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677" y="260349"/>
            <a:ext cx="4242886" cy="55451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2">
            <a:extLst>
              <a:ext uri="{FF2B5EF4-FFF2-40B4-BE49-F238E27FC236}">
                <a16:creationId xmlns:a16="http://schemas.microsoft.com/office/drawing/2014/main" id="{076406E1-1816-48CA-B3D8-319EB85C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94946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„Es ist die pure Not, die die Angehörigen dazu treibt, ihre Kinder arbeiten zu lassen“, sagt Mohammed Jalloh. Er ist als Sozialarbeiter für SIGA tätig.</a:t>
            </a:r>
          </a:p>
          <a:p>
            <a:endParaRPr lang="de-DE" b="0" dirty="0"/>
          </a:p>
          <a:p>
            <a:endParaRPr lang="de-DE" b="0" dirty="0"/>
          </a:p>
        </p:txBody>
      </p:sp>
      <p:sp>
        <p:nvSpPr>
          <p:cNvPr id="25603" name="Picture 19" descr="11_priester_20131016_edi29_uta">
            <a:extLst>
              <a:ext uri="{FF2B5EF4-FFF2-40B4-BE49-F238E27FC236}">
                <a16:creationId xmlns:a16="http://schemas.microsoft.com/office/drawing/2014/main" id="{5804DD5F-CEA1-4DB1-A93D-9650BDA780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6488" y="-21848763"/>
            <a:ext cx="192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07C2197-479A-4BEA-87F8-2628B88342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49"/>
            <a:ext cx="4249738" cy="554514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65A73B3-240E-448F-ABA2-B01E82632B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49"/>
            <a:ext cx="42497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2">
            <a:extLst>
              <a:ext uri="{FF2B5EF4-FFF2-40B4-BE49-F238E27FC236}">
                <a16:creationId xmlns:a16="http://schemas.microsoft.com/office/drawing/2014/main" id="{A5BDAA95-D498-4E11-ADE1-A5463DFF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165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Mit seinen Kolleginnen und Kollegen ist er ständig unterwegs und hält Ausschau nach arbeitenden Kindern. Als er </a:t>
            </a:r>
            <a:r>
              <a:rPr lang="de-DE" b="0" dirty="0" smtClean="0"/>
              <a:t>nach </a:t>
            </a:r>
            <a:r>
              <a:rPr lang="de-DE" b="0" dirty="0" err="1"/>
              <a:t>Maducia</a:t>
            </a:r>
            <a:r>
              <a:rPr lang="de-DE" b="0" dirty="0"/>
              <a:t> kam, stieß er auf </a:t>
            </a:r>
            <a:r>
              <a:rPr lang="de-DE" b="0" dirty="0" err="1"/>
              <a:t>Mbalu</a:t>
            </a:r>
            <a:r>
              <a:rPr lang="de-DE" b="0" dirty="0"/>
              <a:t>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E9E2AED-BBA5-4DC5-9BD6-51B87DB3BD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50"/>
            <a:ext cx="8642351" cy="554373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05D837E-3D73-403E-8640-238851524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950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Immer wieder sprach er mit der Großmutter über </a:t>
            </a:r>
            <a:r>
              <a:rPr lang="de-DE" b="0" dirty="0" err="1"/>
              <a:t>Mbalus</a:t>
            </a:r>
            <a:r>
              <a:rPr lang="de-DE" b="0" dirty="0"/>
              <a:t> Zukunft. „Es ist wichtig, dass das Mädchen eine Perspektive hat“, erklärte Jalloh ihr </a:t>
            </a:r>
            <a:r>
              <a:rPr lang="de-DE" b="0" dirty="0" smtClean="0"/>
              <a:t>in vielen ihrer Gespräche.</a:t>
            </a:r>
            <a:endParaRPr lang="de-DE" b="0" dirty="0"/>
          </a:p>
          <a:p>
            <a:endParaRPr lang="de-DE" b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05D416A-3B73-4C42-9867-11CCB0B3C4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hteck 2">
            <a:extLst>
              <a:ext uri="{FF2B5EF4-FFF2-40B4-BE49-F238E27FC236}">
                <a16:creationId xmlns:a16="http://schemas.microsoft.com/office/drawing/2014/main" id="{563068AD-B9AE-4A21-A546-CEEABB73C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Seit einem Jahr nun schlüpft </a:t>
            </a:r>
            <a:r>
              <a:rPr lang="de-DE" b="0" dirty="0" err="1"/>
              <a:t>Mbalu</a:t>
            </a:r>
            <a:r>
              <a:rPr lang="de-DE" b="0" dirty="0"/>
              <a:t> jeden Morgen in ihre blaue Uniform, die sie </a:t>
            </a:r>
          </a:p>
          <a:p>
            <a:r>
              <a:rPr lang="de-DE" b="0" dirty="0"/>
              <a:t>von SIGA bekommen hat, ebenso wie Hefte und Stifte, und geht zur Schule. </a:t>
            </a:r>
            <a:endParaRPr lang="de-DE" alt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1B059C7-3770-4AA2-8716-C944B7DA70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0712" y="255949"/>
            <a:ext cx="4260559" cy="270473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4000B98-2D1F-408B-A88E-D6B386BACA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266" y="260350"/>
            <a:ext cx="4249738" cy="55451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0AE72E9-9BE4-4E73-9EB6-8CC8757769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0712" y="3105150"/>
            <a:ext cx="4249737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hteck 2">
            <a:extLst>
              <a:ext uri="{FF2B5EF4-FFF2-40B4-BE49-F238E27FC236}">
                <a16:creationId xmlns:a16="http://schemas.microsoft.com/office/drawing/2014/main" id="{738A6DB2-221D-4865-8F92-895EBEA5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676944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In ihrer Klasse gehört </a:t>
            </a:r>
            <a:r>
              <a:rPr lang="de-DE" b="0" dirty="0" err="1"/>
              <a:t>Mbalu</a:t>
            </a:r>
            <a:r>
              <a:rPr lang="de-DE" b="0" dirty="0"/>
              <a:t> zu den Besten. Sie sitzt ganz nah bei ihrem Lehrer John </a:t>
            </a:r>
            <a:r>
              <a:rPr lang="de-DE" b="0" dirty="0" err="1"/>
              <a:t>Sylvanus</a:t>
            </a:r>
            <a:r>
              <a:rPr lang="de-DE" b="0" dirty="0"/>
              <a:t> </a:t>
            </a:r>
            <a:r>
              <a:rPr lang="de-DE" b="0" dirty="0" err="1"/>
              <a:t>Fofanah</a:t>
            </a:r>
            <a:r>
              <a:rPr lang="de-DE" b="0" dirty="0"/>
              <a:t>. „Das Lernen fällt mir leicht“, sagt sie.</a:t>
            </a:r>
          </a:p>
          <a:p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A92B87E-02E0-4306-9099-3158608DD8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49" cy="555426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hteck 2">
            <a:extLst>
              <a:ext uri="{FF2B5EF4-FFF2-40B4-BE49-F238E27FC236}">
                <a16:creationId xmlns:a16="http://schemas.microsoft.com/office/drawing/2014/main" id="{43746ECF-1C0C-4199-B1E4-0C80990DD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615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err="1"/>
              <a:t>Mbalus</a:t>
            </a:r>
            <a:r>
              <a:rPr lang="de-DE" b="0" dirty="0"/>
              <a:t> Großmutter träumt von einem kleinen Kiosk neben ihrem Haus. </a:t>
            </a:r>
          </a:p>
          <a:p>
            <a:r>
              <a:rPr lang="de-DE" b="0" dirty="0"/>
              <a:t>Dann müsste das Mädchen nicht mehr arbeiten gehen.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511E56B-94BD-45E1-A439-9F64E82142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151" y="260160"/>
            <a:ext cx="2062312" cy="554532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F42706E-93FA-47E4-AB86-89F6A854F2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7924" y="260160"/>
            <a:ext cx="6454925" cy="554532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:a16="http://schemas.microsoft.com/office/drawing/2014/main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684145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Mitarbeitenden von SIGA wollen sie bei ihrem Vorhaben unterstützen. Aber nur unter der Bedingung, dass sie </a:t>
            </a:r>
            <a:r>
              <a:rPr lang="de-DE" b="0" dirty="0" err="1"/>
              <a:t>Mbalu</a:t>
            </a:r>
            <a:r>
              <a:rPr lang="de-DE" b="0" dirty="0"/>
              <a:t> weiterhin in die Schule schickt.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B990081-D065-4258-B821-4DA8B64DE9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009" y="260350"/>
            <a:ext cx="8642351" cy="555712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:a16="http://schemas.microsoft.com/office/drawing/2014/main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895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Nach getaner Arbeit trifft sich </a:t>
            </a:r>
            <a:r>
              <a:rPr lang="de-DE" b="0" dirty="0" err="1"/>
              <a:t>Mbalu</a:t>
            </a:r>
            <a:r>
              <a:rPr lang="de-DE" b="0" dirty="0"/>
              <a:t> mit dem Nachbarsjungen. „Wenn ich groß bin“, sagt sie, „möchte ich Ärztin werden und den Menschen in meinem Dorf helfen.“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103483-F767-4004-A72E-75A3187531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403" y="260350"/>
            <a:ext cx="8634771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579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EA690B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51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der Partnerorganisation </a:t>
            </a:r>
          </a:p>
          <a:p>
            <a:r>
              <a:rPr lang="en-US" b="0" dirty="0" err="1"/>
              <a:t>Siera</a:t>
            </a:r>
            <a:r>
              <a:rPr lang="en-US" b="0" dirty="0"/>
              <a:t> Grass-roots Agency </a:t>
            </a:r>
            <a:r>
              <a:rPr lang="en-GB" b="0" dirty="0"/>
              <a:t>(SIGA) </a:t>
            </a:r>
            <a:r>
              <a:rPr lang="de-DE" b="0" dirty="0"/>
              <a:t>aus Sierra Leone.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Schule statt Kinderarbeit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www.brot-fuer-die-welt.de/projekte/sierra-leone-kinderarbeit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Evangelisches Werk für Diakonie und Entwicklung e.V.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endParaRPr lang="de-DE" alt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altLang="de-DE" b="0" dirty="0"/>
              <a:t>Thorsten Lichtblau, Thomas Knödl</a:t>
            </a:r>
            <a:r>
              <a:rPr lang="de-DE" altLang="de-DE" dirty="0"/>
              <a:t> 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altLang="de-DE" b="0" dirty="0">
                <a:cs typeface="Times New Roman" panose="02020603050405020304" pitchFamily="18" charset="0"/>
              </a:rPr>
              <a:t>Isabel Stettin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altLang="de-DE" b="0" dirty="0">
                <a:cs typeface="Times New Roman" panose="02020603050405020304" pitchFamily="18" charset="0"/>
              </a:rPr>
              <a:t>Christoph </a:t>
            </a:r>
            <a:r>
              <a:rPr lang="de-DE" altLang="de-DE" b="0" dirty="0" err="1">
                <a:cs typeface="Times New Roman" panose="02020603050405020304" pitchFamily="18" charset="0"/>
              </a:rPr>
              <a:t>Püschner</a:t>
            </a:r>
            <a:endParaRPr lang="de-DE" altLang="de-DE" b="0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Knödl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Mai 2020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DC1C500-2928-4B6A-AE38-30E700D804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071" y="3570305"/>
            <a:ext cx="4609207" cy="2235179"/>
          </a:xfrm>
          <a:prstGeom prst="rect">
            <a:avLst/>
          </a:prstGeom>
        </p:spPr>
      </p:pic>
      <p:sp>
        <p:nvSpPr>
          <p:cNvPr id="46084" name="Rectangle 3">
            <a:extLst>
              <a:ext uri="{FF2B5EF4-FFF2-40B4-BE49-F238E27FC236}">
                <a16:creationId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8ECD0FB-6CFC-4E7B-AF7C-BD5349186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263375"/>
            <a:ext cx="4609207" cy="3237063"/>
          </a:xfrm>
          <a:prstGeom prst="rect">
            <a:avLst/>
          </a:prstGeom>
          <a:solidFill>
            <a:srgbClr val="EA690B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49" y="368660"/>
            <a:ext cx="2231215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Sierra Leone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9" name="Rechteck 16">
            <a:extLst>
              <a:ext uri="{FF2B5EF4-FFF2-40B4-BE49-F238E27FC236}">
                <a16:creationId xmlns:a16="http://schemas.microsoft.com/office/drawing/2014/main" id="{B5444D80-D2AA-427F-B883-A2115484A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48680"/>
            <a:ext cx="4608513" cy="292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defTabSz="1885950" eaLnBrk="1" hangingPunct="1">
              <a:lnSpc>
                <a:spcPct val="101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/>
              <a:t>	Sierra Leone 	Deutschland</a:t>
            </a:r>
          </a:p>
          <a:p>
            <a:pPr defTabSz="1885950" eaLnBrk="1" hangingPunct="1">
              <a:lnSpc>
                <a:spcPct val="101000"/>
              </a:lnSpc>
              <a:tabLst>
                <a:tab pos="3140075" algn="r"/>
                <a:tab pos="4305300" algn="r"/>
                <a:tab pos="4667250" algn="l"/>
              </a:tabLst>
            </a:pPr>
            <a:endParaRPr lang="de-DE" altLang="de-DE" sz="1000" b="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Fläche	</a:t>
            </a:r>
            <a:r>
              <a:rPr lang="de-DE" altLang="de-DE" sz="1200" b="0" dirty="0">
                <a:cs typeface="Arial" panose="020B0604020202020204" pitchFamily="34" charset="0"/>
              </a:rPr>
              <a:t>71.740	357.022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	</a:t>
            </a:r>
            <a:r>
              <a:rPr lang="de-DE" altLang="de-DE" sz="1200" b="0" dirty="0">
                <a:cs typeface="Arial" panose="020B0604020202020204" pitchFamily="34" charset="0"/>
              </a:rPr>
              <a:t>6,6	80,2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Bevölkerungsdichte	</a:t>
            </a:r>
            <a:r>
              <a:rPr lang="de-DE" altLang="de-DE" sz="1200" b="0" dirty="0">
                <a:cs typeface="Arial" panose="020B0604020202020204" pitchFamily="34" charset="0"/>
              </a:rPr>
              <a:t>92	225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Säuglingssterblichkeit	</a:t>
            </a:r>
            <a:r>
              <a:rPr lang="de-DE" altLang="de-DE" sz="1200" b="0" dirty="0">
                <a:cs typeface="Arial" panose="020B0604020202020204" pitchFamily="34" charset="0"/>
              </a:rPr>
              <a:t>6,4	0,3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Lebenserwartung		</a:t>
            </a:r>
          </a:p>
          <a:p>
            <a:pPr marL="171450" indent="-171450" defTabSz="1885950" eaLnBrk="1" hangingPunct="1">
              <a:lnSpc>
                <a:spcPct val="110000"/>
              </a:lnSpc>
              <a:buFont typeface="Symbol" panose="05050102010706020507" pitchFamily="18" charset="2"/>
              <a:buChar char="-"/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b="0" dirty="0">
                <a:cs typeface="Arial" panose="020B0604020202020204" pitchFamily="34" charset="0"/>
              </a:rPr>
              <a:t>Männer 	57,1	78,7</a:t>
            </a:r>
          </a:p>
          <a:p>
            <a:pPr marL="171450" indent="-171450" defTabSz="1885950" eaLnBrk="1" hangingPunct="1">
              <a:lnSpc>
                <a:spcPct val="110000"/>
              </a:lnSpc>
              <a:buFont typeface="Symbol" panose="05050102010706020507" pitchFamily="18" charset="2"/>
              <a:buChar char="-"/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b="0" dirty="0">
                <a:cs typeface="Arial" panose="020B0604020202020204" pitchFamily="34" charset="0"/>
              </a:rPr>
              <a:t>Frauen	62,6	83,6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Analphabetenrate</a:t>
            </a:r>
          </a:p>
          <a:p>
            <a:pPr marL="171450" indent="-171450" defTabSz="1885950" eaLnBrk="1" hangingPunct="1">
              <a:lnSpc>
                <a:spcPct val="110000"/>
              </a:lnSpc>
              <a:buFont typeface="Symbol" panose="05050102010706020507" pitchFamily="18" charset="2"/>
              <a:buChar char="-"/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b="0" dirty="0">
                <a:cs typeface="Arial" panose="020B0604020202020204" pitchFamily="34" charset="0"/>
              </a:rPr>
              <a:t>Männer 	48,4	&lt;1</a:t>
            </a:r>
          </a:p>
          <a:p>
            <a:pPr marL="171450" indent="-171450" defTabSz="1885950" eaLnBrk="1" hangingPunct="1">
              <a:lnSpc>
                <a:spcPct val="110000"/>
              </a:lnSpc>
              <a:buFont typeface="Symbol" panose="05050102010706020507" pitchFamily="18" charset="2"/>
              <a:buChar char="-"/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b="0" dirty="0">
                <a:cs typeface="Arial" panose="020B0604020202020204" pitchFamily="34" charset="0"/>
              </a:rPr>
              <a:t>Frauen	60,2	&lt;1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Bruttoinlandsprodukt	</a:t>
            </a:r>
            <a:r>
              <a:rPr lang="de-DE" altLang="de-DE" sz="1200" b="0" dirty="0">
                <a:cs typeface="Arial" panose="020B0604020202020204" pitchFamily="34" charset="0"/>
              </a:rPr>
              <a:t>1.600	50.800</a:t>
            </a: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endParaRPr lang="de-DE" altLang="de-DE" sz="80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140075" algn="r"/>
                <a:tab pos="4305300" algn="r"/>
                <a:tab pos="4667250" algn="l"/>
              </a:tabLst>
            </a:pPr>
            <a:r>
              <a:rPr lang="de-DE" altLang="de-DE" sz="800" dirty="0">
                <a:cs typeface="Arial" panose="020B0604020202020204" pitchFamily="34" charset="0"/>
              </a:rPr>
              <a:t>Quelle: </a:t>
            </a:r>
            <a:r>
              <a:rPr lang="de-DE" altLang="de-DE" sz="800" b="0" dirty="0">
                <a:cs typeface="Arial" panose="020B0604020202020204" pitchFamily="34" charset="0"/>
              </a:rPr>
              <a:t>CIA World </a:t>
            </a:r>
            <a:r>
              <a:rPr lang="de-DE" altLang="de-DE" sz="800" b="0" dirty="0" err="1">
                <a:cs typeface="Arial" panose="020B0604020202020204" pitchFamily="34" charset="0"/>
              </a:rPr>
              <a:t>Factbook</a:t>
            </a:r>
            <a:r>
              <a:rPr lang="de-DE" altLang="de-DE" sz="800" b="0" dirty="0">
                <a:cs typeface="Arial" panose="020B0604020202020204" pitchFamily="34" charset="0"/>
              </a:rPr>
              <a:t> (2020)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7337B2FF-459A-403B-BD37-9BC275FBD0D8}"/>
              </a:ext>
            </a:extLst>
          </p:cNvPr>
          <p:cNvCxnSpPr/>
          <p:nvPr/>
        </p:nvCxnSpPr>
        <p:spPr>
          <a:xfrm>
            <a:off x="323850" y="800708"/>
            <a:ext cx="44281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7E2F66D3-E4FF-46D4-A0BF-7D28D7E618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2362" y="260350"/>
            <a:ext cx="3960813" cy="5545134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0DCB4744-67CF-4875-B27F-8C37ECF0D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3308" y="3478200"/>
            <a:ext cx="2609766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SIERRA LEONE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9AF14694-815E-46D8-B482-E651030DFD44}"/>
              </a:ext>
            </a:extLst>
          </p:cNvPr>
          <p:cNvCxnSpPr/>
          <p:nvPr/>
        </p:nvCxnSpPr>
        <p:spPr>
          <a:xfrm>
            <a:off x="5400092" y="3104964"/>
            <a:ext cx="0" cy="37323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>
            <a:extLst>
              <a:ext uri="{FF2B5EF4-FFF2-40B4-BE49-F238E27FC236}">
                <a16:creationId xmlns:a16="http://schemas.microsoft.com/office/drawing/2014/main" id="{49CB40D4-15A7-4E92-B846-886CF616F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1895" y="3917276"/>
            <a:ext cx="2609766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SIERRA LEONE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6F3B085-0591-40FD-BAAE-3367E8FFD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22" y="4199657"/>
            <a:ext cx="1690870" cy="32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/>
              <a:t>Freetown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70F9ED6-B766-4B1D-9F29-CE365E6A5687}"/>
              </a:ext>
            </a:extLst>
          </p:cNvPr>
          <p:cNvGrpSpPr/>
          <p:nvPr/>
        </p:nvGrpSpPr>
        <p:grpSpPr>
          <a:xfrm>
            <a:off x="1484808" y="4350816"/>
            <a:ext cx="90873" cy="90873"/>
            <a:chOff x="7058657" y="1304764"/>
            <a:chExt cx="90873" cy="90873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36B7223F-0C50-4E18-A476-CB0CED4401D9}"/>
                </a:ext>
              </a:extLst>
            </p:cNvPr>
            <p:cNvSpPr/>
            <p:nvPr/>
          </p:nvSpPr>
          <p:spPr>
            <a:xfrm>
              <a:off x="7078886" y="1324932"/>
              <a:ext cx="51840" cy="518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9FB909DA-7070-4051-BB77-D1365D6FCA4A}"/>
                </a:ext>
              </a:extLst>
            </p:cNvPr>
            <p:cNvSpPr/>
            <p:nvPr/>
          </p:nvSpPr>
          <p:spPr>
            <a:xfrm>
              <a:off x="7058657" y="1304764"/>
              <a:ext cx="90873" cy="9087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7" name="Ellipse 26">
            <a:extLst>
              <a:ext uri="{FF2B5EF4-FFF2-40B4-BE49-F238E27FC236}">
                <a16:creationId xmlns:a16="http://schemas.microsoft.com/office/drawing/2014/main" id="{846CD444-342C-4416-B9F2-FC1410FDBF46}"/>
              </a:ext>
            </a:extLst>
          </p:cNvPr>
          <p:cNvSpPr/>
          <p:nvPr/>
        </p:nvSpPr>
        <p:spPr>
          <a:xfrm>
            <a:off x="1730065" y="4371146"/>
            <a:ext cx="51840" cy="518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59FE8D19-79C9-4063-9871-7F0539E50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8" y="4206517"/>
            <a:ext cx="1690870" cy="32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 err="1"/>
              <a:t>Maducia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C7A5B32E-A846-4E0F-8B5C-C354EE821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3573016"/>
            <a:ext cx="1511938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GUINEA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65D6E1D4-F173-49F3-9F22-BB36383B8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5716" y="4836848"/>
            <a:ext cx="1511938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LIBERIA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A02D4FA9-F552-4852-8935-B7F04FD6C86B}"/>
              </a:ext>
            </a:extLst>
          </p:cNvPr>
          <p:cNvCxnSpPr/>
          <p:nvPr/>
        </p:nvCxnSpPr>
        <p:spPr>
          <a:xfrm>
            <a:off x="2015716" y="4043099"/>
            <a:ext cx="43220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5E493C2-D192-4A0A-A75D-0D6749FAD3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556"/>
          <a:stretch/>
        </p:blipFill>
        <p:spPr>
          <a:xfrm>
            <a:off x="261036" y="260350"/>
            <a:ext cx="8632139" cy="5724525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48" y="3189968"/>
            <a:ext cx="5940425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IBAN: DE10 1006 1006 0500 5005 00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48" y="2456892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accent3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881674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129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Sierra Leone gehört zu den ärmsten Ländern der Welt. Fast 80 Prozent der Bevölkerung leben von weniger als zwei US-Dollar pro Tag. 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00CA42B-9AB3-4C49-9F43-5E1838CFD9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737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:a16="http://schemas.microsoft.com/office/drawing/2014/main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Mehr als die Hälfte aller Kinder in Sierra Leone müssen arbeiten, damit ihre Familien überleben können. So werden sie ihrer Zukunftschancen beraubt.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72352B9-1ECF-48E7-B969-1C6AA5CB9D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50"/>
            <a:ext cx="4248185" cy="270033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9BBE2D0-60B0-4049-B3AA-B9BC692245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8185" cy="55451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CB50016-7808-49F6-91C7-C572B452C9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1"/>
            <a:ext cx="4249738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">
            <a:extLst>
              <a:ext uri="{FF2B5EF4-FFF2-40B4-BE49-F238E27FC236}">
                <a16:creationId xmlns:a16="http://schemas.microsoft.com/office/drawing/2014/main" id="{242B2A5A-2D11-4DF4-B462-FE070F39A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895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Graswurzelorganisation SIGA ermöglicht Kindern den Schulbesuch, Jugendlichen eine Ausbildung und unterstützt ihre Eltern beim Aufbau eines Kleinunternehmens. </a:t>
            </a:r>
            <a:endParaRPr lang="de-DE" b="0" dirty="0">
              <a:effectLst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9EB1E2E-6B7B-474B-BCE2-9B8B538B47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951" y="3105150"/>
            <a:ext cx="4239612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126634D-B331-444F-8B9A-A614CE0B8E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3564" y="3104964"/>
            <a:ext cx="4239611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5891A55-3339-43CA-942E-994DC5B094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270033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2B0A73C-CF39-4D5A-AD17-92E7222B06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3563" y="260620"/>
            <a:ext cx="4239611" cy="270006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>
            <a:extLst>
              <a:ext uri="{FF2B5EF4-FFF2-40B4-BE49-F238E27FC236}">
                <a16:creationId xmlns:a16="http://schemas.microsoft.com/office/drawing/2014/main" id="{08D9AFF3-AF21-49F9-A29A-C2D051BD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4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hteck 2">
            <a:extLst>
              <a:ext uri="{FF2B5EF4-FFF2-40B4-BE49-F238E27FC236}">
                <a16:creationId xmlns:a16="http://schemas.microsoft.com/office/drawing/2014/main" id="{388F461C-DA00-491B-BB60-FD6271D1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Auch </a:t>
            </a:r>
            <a:r>
              <a:rPr lang="de-DE" b="0" dirty="0" err="1"/>
              <a:t>Mbalu</a:t>
            </a:r>
            <a:r>
              <a:rPr lang="de-DE" b="0" dirty="0"/>
              <a:t> muss arbeiten: Sie verkauft Tabak, Zigaretten und in Blätter gewickelte Kolanüsse in ihrem Dorf </a:t>
            </a:r>
            <a:r>
              <a:rPr lang="de-DE" b="0" dirty="0" err="1"/>
              <a:t>Maducia</a:t>
            </a:r>
            <a:r>
              <a:rPr lang="de-DE" b="0" dirty="0"/>
              <a:t>. Die bitteren Samen vertreiben das Hungergefühl.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D27826C-D6FE-4AF8-92AE-B3037100E1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7C08300-FA36-43F0-8FEC-E06C9F2D54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05150"/>
            <a:ext cx="4249913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1ECBD32-DA3A-4377-BF02-D0B3076BDE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262" y="260351"/>
            <a:ext cx="4249738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2">
            <a:extLst>
              <a:ext uri="{FF2B5EF4-FFF2-40B4-BE49-F238E27FC236}">
                <a16:creationId xmlns:a16="http://schemas.microsoft.com/office/drawing/2014/main" id="{9A99BB36-6687-455D-A0A2-C8CA582D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535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Sie ist </a:t>
            </a:r>
            <a:r>
              <a:rPr lang="de-DE" b="0" dirty="0" smtClean="0"/>
              <a:t>acht </a:t>
            </a:r>
            <a:r>
              <a:rPr lang="de-DE" b="0" dirty="0"/>
              <a:t>Jahre alt und Vollwaise. Ihre Großmutter kümmert sich um sie. </a:t>
            </a:r>
            <a:r>
              <a:rPr lang="de-DE" b="0" dirty="0" err="1"/>
              <a:t>Mbalus</a:t>
            </a:r>
            <a:r>
              <a:rPr lang="de-DE" b="0" dirty="0"/>
              <a:t> Vater starb am Ebola-Virus. Ihre Mutter wurde kurz darauf krank und starb ebenfalls.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B79CEC2-CD0E-43BC-BD0D-B9AA6BCE6F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2">
            <a:extLst>
              <a:ext uri="{FF2B5EF4-FFF2-40B4-BE49-F238E27FC236}">
                <a16:creationId xmlns:a16="http://schemas.microsoft.com/office/drawing/2014/main" id="{1F1B9265-4FBF-4D78-B232-4B6F5ACDA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9854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„Wir wissen oft nicht, wie wir für sie sorgen sollen“, sagt </a:t>
            </a:r>
            <a:r>
              <a:rPr lang="de-DE" b="0" dirty="0" err="1"/>
              <a:t>Mbalus</a:t>
            </a:r>
            <a:r>
              <a:rPr lang="de-DE" b="0" dirty="0"/>
              <a:t> Großmutter. Ihr Ehemann leidet an einer Augenkrankheit und ist fast vollständig erblindet.</a:t>
            </a:r>
          </a:p>
        </p:txBody>
      </p:sp>
      <p:sp>
        <p:nvSpPr>
          <p:cNvPr id="15363" name="Grafik 3">
            <a:extLst>
              <a:ext uri="{FF2B5EF4-FFF2-40B4-BE49-F238E27FC236}">
                <a16:creationId xmlns:a16="http://schemas.microsoft.com/office/drawing/2014/main" id="{6013A331-3A1F-4F68-8389-3732BDFED732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3105150"/>
            <a:ext cx="42799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5364" name="Grafik 4">
            <a:extLst>
              <a:ext uri="{FF2B5EF4-FFF2-40B4-BE49-F238E27FC236}">
                <a16:creationId xmlns:a16="http://schemas.microsoft.com/office/drawing/2014/main" id="{CC93F7CA-D3F0-4148-B5B1-6207F3390D62}"/>
              </a:ext>
            </a:extLst>
          </p:cNvPr>
          <p:cNvSpPr>
            <a:spLocks noChangeAspect="1"/>
          </p:cNvSpPr>
          <p:nvPr/>
        </p:nvSpPr>
        <p:spPr bwMode="auto">
          <a:xfrm>
            <a:off x="261938" y="260350"/>
            <a:ext cx="4238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EEDA8F0-FDA2-4695-9E2A-105B96F663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377" y="260350"/>
            <a:ext cx="4249186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A1279FC-3A4B-407E-8E82-BBF4DBCFA4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260350"/>
            <a:ext cx="4238625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8A9C6F8-AB34-4D70-B91B-F4D36DCF83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3105150"/>
            <a:ext cx="4259905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err="1"/>
              <a:t>Mbalu</a:t>
            </a:r>
            <a:r>
              <a:rPr lang="de-DE" b="0" dirty="0"/>
              <a:t> schläft zusammen mit den Großeltern in einem schmalen Bett. Neun weitere Familienmitglieder teilen sich die Hütte. </a:t>
            </a:r>
            <a:r>
              <a:rPr lang="de-DE" b="0" dirty="0" err="1"/>
              <a:t>Mbalus</a:t>
            </a:r>
            <a:r>
              <a:rPr lang="de-DE" b="0" dirty="0"/>
              <a:t> einziges Spielzeug ist ein Teddy.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6C3C126-E56C-4D0E-8FF2-79301F7765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52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620</Words>
  <Application>Microsoft Office PowerPoint</Application>
  <PresentationFormat>Bildschirmpräsentation (4:3)</PresentationFormat>
  <Paragraphs>86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Georgia</vt:lpstr>
      <vt:lpstr>Symbol</vt:lpstr>
      <vt:lpstr>Tahoma</vt:lpstr>
      <vt:lpstr>Times New Roman</vt:lpstr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Rechtsbeistand für die "Unberührbaren"</dc:title>
  <dc:creator>BfdW</dc:creator>
  <cp:lastModifiedBy>thorsten.lichtblau</cp:lastModifiedBy>
  <cp:revision>1104</cp:revision>
  <dcterms:created xsi:type="dcterms:W3CDTF">2005-03-02T11:53:12Z</dcterms:created>
  <dcterms:modified xsi:type="dcterms:W3CDTF">2020-05-29T06:31:13Z</dcterms:modified>
</cp:coreProperties>
</file>